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44"/>
  </p:notesMasterIdLst>
  <p:handoutMasterIdLst>
    <p:handoutMasterId r:id="rId45"/>
  </p:handoutMasterIdLst>
  <p:sldIdLst>
    <p:sldId id="1779" r:id="rId7"/>
    <p:sldId id="739" r:id="rId8"/>
    <p:sldId id="1938" r:id="rId9"/>
    <p:sldId id="1975" r:id="rId10"/>
    <p:sldId id="2031" r:id="rId11"/>
    <p:sldId id="1981" r:id="rId12"/>
    <p:sldId id="1936" r:id="rId13"/>
    <p:sldId id="2029" r:id="rId14"/>
    <p:sldId id="1940" r:id="rId15"/>
    <p:sldId id="2030" r:id="rId16"/>
    <p:sldId id="1939" r:id="rId17"/>
    <p:sldId id="735" r:id="rId18"/>
    <p:sldId id="2038" r:id="rId19"/>
    <p:sldId id="1952" r:id="rId20"/>
    <p:sldId id="1954" r:id="rId21"/>
    <p:sldId id="1955" r:id="rId22"/>
    <p:sldId id="2033" r:id="rId23"/>
    <p:sldId id="2041" r:id="rId24"/>
    <p:sldId id="2040" r:id="rId25"/>
    <p:sldId id="2009" r:id="rId26"/>
    <p:sldId id="2039" r:id="rId27"/>
    <p:sldId id="1956" r:id="rId28"/>
    <p:sldId id="1959" r:id="rId29"/>
    <p:sldId id="2037" r:id="rId30"/>
    <p:sldId id="1957" r:id="rId31"/>
    <p:sldId id="1958" r:id="rId32"/>
    <p:sldId id="2004" r:id="rId33"/>
    <p:sldId id="2036" r:id="rId34"/>
    <p:sldId id="2005" r:id="rId35"/>
    <p:sldId id="2034" r:id="rId36"/>
    <p:sldId id="2035" r:id="rId37"/>
    <p:sldId id="1961" r:id="rId38"/>
    <p:sldId id="1962" r:id="rId39"/>
    <p:sldId id="2007" r:id="rId40"/>
    <p:sldId id="2019" r:id="rId41"/>
    <p:sldId id="2020" r:id="rId42"/>
    <p:sldId id="680" r:id="rId43"/>
  </p:sldIdLst>
  <p:sldSz cx="12196763" cy="6858000"/>
  <p:notesSz cx="6805613" cy="9939338"/>
  <p:custDataLst>
    <p:tags r:id="rId46"/>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gs" Target="tags/tag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2022/11/30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37</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37</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0851624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tiff"/><Relationship Id="rId7" Type="http://schemas.openxmlformats.org/officeDocument/2006/relationships/image" Target="../media/image20.png"/><Relationship Id="rId2" Type="http://schemas.openxmlformats.org/officeDocument/2006/relationships/image" Target="../media/image15.tiff"/><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841313" cy="953563"/>
          </a:xfrm>
          <a:noFill/>
        </p:spPr>
        <p:txBody>
          <a:bodyPr anchor="ctr">
            <a:noAutofit/>
          </a:bodyPr>
          <a:lstStyle/>
          <a:p>
            <a:pPr algn="dist"/>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16652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AI</a:t>
            </a:r>
            <a:r>
              <a:rPr lang="zh-CN" altLang="en-US" sz="9600" kern="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 编译器的发展</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4FA340C-CA54-6C45-9FF3-014E4141BCF7}"/>
              </a:ext>
            </a:extLst>
          </p:cNvPr>
          <p:cNvSpPr>
            <a:spLocks noGrp="1"/>
          </p:cNvSpPr>
          <p:nvPr>
            <p:ph type="title"/>
          </p:nvPr>
        </p:nvSpPr>
        <p:spPr/>
        <p:txBody>
          <a:bodyPr/>
          <a:lstStyle/>
          <a:p>
            <a:r>
              <a:rPr lang="en-US" altLang="zh-CN" b="0" cap="all" dirty="0"/>
              <a:t>TENSOR COMPREHENSIONS</a:t>
            </a:r>
            <a:r>
              <a:rPr lang="zh-CN" altLang="en-US" b="0" dirty="0"/>
              <a:t>：神经网络语言编译器</a:t>
            </a:r>
          </a:p>
        </p:txBody>
      </p:sp>
      <p:sp>
        <p:nvSpPr>
          <p:cNvPr id="6" name="内容占位符 5">
            <a:extLst>
              <a:ext uri="{FF2B5EF4-FFF2-40B4-BE49-F238E27FC236}">
                <a16:creationId xmlns:a16="http://schemas.microsoft.com/office/drawing/2014/main" id="{8D42A679-22A4-CD48-843E-2FD669FF0720}"/>
              </a:ext>
            </a:extLst>
          </p:cNvPr>
          <p:cNvSpPr>
            <a:spLocks noGrp="1"/>
          </p:cNvSpPr>
          <p:nvPr>
            <p:ph sz="half" idx="1"/>
          </p:nvPr>
        </p:nvSpPr>
        <p:spPr/>
        <p:txBody>
          <a:bodyPr/>
          <a:lstStyle/>
          <a:p>
            <a:pPr eaLnBrk="1" latinLnBrk="1" hangingPunct="1">
              <a:lnSpc>
                <a:spcPct val="150000"/>
              </a:lnSpc>
            </a:pPr>
            <a:r>
              <a:rPr lang="en-US" altLang="zh-CN" b="1" dirty="0"/>
              <a:t>TC</a:t>
            </a:r>
            <a:r>
              <a:rPr lang="zh-CN" altLang="en-US" dirty="0"/>
              <a:t>：算子计算逻辑的较容易实现，但 </a:t>
            </a:r>
            <a:r>
              <a:rPr lang="en-US" altLang="zh-CN" dirty="0"/>
              <a:t>Schedule</a:t>
            </a:r>
            <a:r>
              <a:rPr lang="zh-CN" altLang="en-US" dirty="0"/>
              <a:t> 开发难，既要了解算法逻辑又要熟悉硬件体系架构，此外图算边界打开后，小算子融合后，会生成新算子和 </a:t>
            </a:r>
            <a:r>
              <a:rPr lang="en-US" altLang="zh-CN" dirty="0"/>
              <a:t>kernel</a:t>
            </a:r>
            <a:r>
              <a:rPr lang="zh-CN" altLang="en-US" dirty="0"/>
              <a:t>，新算子 </a:t>
            </a:r>
            <a:r>
              <a:rPr lang="en-US" altLang="zh-CN" dirty="0"/>
              <a:t>Schedule</a:t>
            </a:r>
            <a:r>
              <a:rPr lang="zh-CN" altLang="en-US" dirty="0"/>
              <a:t> 很难生成，传统方法定义 </a:t>
            </a:r>
            <a:r>
              <a:rPr lang="en-US" altLang="zh-CN" dirty="0"/>
              <a:t>Schedule</a:t>
            </a:r>
            <a:r>
              <a:rPr lang="zh-CN" altLang="en-US" dirty="0"/>
              <a:t> 模板；</a:t>
            </a:r>
            <a:r>
              <a:rPr lang="en-US" altLang="zh-CN" dirty="0"/>
              <a:t>TC</a:t>
            </a:r>
            <a:r>
              <a:rPr lang="zh-CN" altLang="en-US" dirty="0"/>
              <a:t> 希望通过 </a:t>
            </a:r>
            <a:r>
              <a:rPr lang="en-US" altLang="zh-CN" dirty="0"/>
              <a:t>Polyhedral model</a:t>
            </a:r>
            <a:r>
              <a:rPr lang="zh-CN" altLang="en-US" dirty="0"/>
              <a:t> 实现 </a:t>
            </a:r>
            <a:r>
              <a:rPr lang="en-US" altLang="zh-CN" dirty="0"/>
              <a:t>auto schedule</a:t>
            </a:r>
            <a:r>
              <a:rPr lang="zh-CN" altLang="en-US" dirty="0"/>
              <a:t>。</a:t>
            </a:r>
          </a:p>
        </p:txBody>
      </p:sp>
      <p:pic>
        <p:nvPicPr>
          <p:cNvPr id="7" name="图片 6">
            <a:extLst>
              <a:ext uri="{FF2B5EF4-FFF2-40B4-BE49-F238E27FC236}">
                <a16:creationId xmlns:a16="http://schemas.microsoft.com/office/drawing/2014/main" id="{27DB345F-E6C6-4745-8BB1-22ECD476C17B}"/>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29829" y="3548823"/>
            <a:ext cx="10256980" cy="1896401"/>
          </a:xfrm>
          <a:prstGeom prst="rect">
            <a:avLst/>
          </a:prstGeom>
        </p:spPr>
      </p:pic>
    </p:spTree>
    <p:extLst>
      <p:ext uri="{BB962C8B-B14F-4D97-AF65-F5344CB8AC3E}">
        <p14:creationId xmlns:p14="http://schemas.microsoft.com/office/powerpoint/2010/main" val="117742845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F84CA19-5687-D44B-A550-0386F1E4D0C4}"/>
              </a:ext>
            </a:extLst>
          </p:cNvPr>
          <p:cNvSpPr>
            <a:spLocks noGrp="1"/>
          </p:cNvSpPr>
          <p:nvPr>
            <p:ph type="title"/>
          </p:nvPr>
        </p:nvSpPr>
        <p:spPr/>
        <p:txBody>
          <a:bodyPr/>
          <a:lstStyle/>
          <a:p>
            <a:r>
              <a:rPr lang="en-US" altLang="zh-CN" dirty="0"/>
              <a:t>nGraph</a:t>
            </a:r>
            <a:r>
              <a:rPr lang="zh-CN" altLang="en-US" dirty="0"/>
              <a:t>：兼容所有框架的深度学习系统编译器</a:t>
            </a:r>
          </a:p>
        </p:txBody>
      </p:sp>
      <p:sp>
        <p:nvSpPr>
          <p:cNvPr id="6" name="内容占位符 5">
            <a:extLst>
              <a:ext uri="{FF2B5EF4-FFF2-40B4-BE49-F238E27FC236}">
                <a16:creationId xmlns:a16="http://schemas.microsoft.com/office/drawing/2014/main" id="{B2449C57-E83F-254B-868C-4FAB76C83093}"/>
              </a:ext>
            </a:extLst>
          </p:cNvPr>
          <p:cNvSpPr>
            <a:spLocks noGrp="1"/>
          </p:cNvSpPr>
          <p:nvPr>
            <p:ph sz="half" idx="1"/>
          </p:nvPr>
        </p:nvSpPr>
        <p:spPr/>
        <p:txBody>
          <a:bodyPr/>
          <a:lstStyle/>
          <a:p>
            <a:pPr>
              <a:lnSpc>
                <a:spcPct val="150000"/>
              </a:lnSpc>
            </a:pPr>
            <a:r>
              <a:rPr lang="en-US" altLang="zh-CN" dirty="0" err="1"/>
              <a:t>nGraph</a:t>
            </a:r>
            <a:r>
              <a:rPr lang="en-US" altLang="zh-CN" dirty="0"/>
              <a:t> </a:t>
            </a:r>
            <a:r>
              <a:rPr lang="zh-CN" altLang="en-US" dirty="0"/>
              <a:t>的运作应作为深度学习框架当中更为复杂的 </a:t>
            </a:r>
            <a:r>
              <a:rPr lang="en-US" altLang="zh-CN" dirty="0"/>
              <a:t>DNN </a:t>
            </a:r>
            <a:r>
              <a:rPr lang="zh-CN" altLang="en-US" dirty="0"/>
              <a:t>运算的基石，并确保在推理计算与训练及推理计算之间取得理想的效率平衡点。</a:t>
            </a:r>
            <a:r>
              <a:rPr lang="en-US" altLang="zh-CN" dirty="0"/>
              <a:t>	</a:t>
            </a:r>
            <a:endParaRPr lang="zh-CN" altLang="en-US" dirty="0"/>
          </a:p>
        </p:txBody>
      </p:sp>
      <p:pic>
        <p:nvPicPr>
          <p:cNvPr id="4" name="图片 3">
            <a:extLst>
              <a:ext uri="{FF2B5EF4-FFF2-40B4-BE49-F238E27FC236}">
                <a16:creationId xmlns:a16="http://schemas.microsoft.com/office/drawing/2014/main" id="{F76F784D-CA02-7648-BEAA-1871AF7D64D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769789" y="2780928"/>
            <a:ext cx="10487742" cy="2880320"/>
          </a:xfrm>
          <a:prstGeom prst="rect">
            <a:avLst/>
          </a:prstGeom>
        </p:spPr>
      </p:pic>
    </p:spTree>
    <p:extLst>
      <p:ext uri="{BB962C8B-B14F-4D97-AF65-F5344CB8AC3E}">
        <p14:creationId xmlns:p14="http://schemas.microsoft.com/office/powerpoint/2010/main" val="365506094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en-US" altLang="zh-CN" sz="2800" b="0" dirty="0"/>
              <a:t>AI</a:t>
            </a:r>
            <a:r>
              <a:rPr lang="zh-CN" altLang="en-US" sz="2800" b="0" dirty="0"/>
              <a:t> 编译器的输入：计算图</a:t>
            </a:r>
            <a:endParaRPr kumimoji="1" lang="zh-CN" altLang="en-US" sz="2800" b="0" dirty="0"/>
          </a:p>
        </p:txBody>
      </p:sp>
      <p:pic>
        <p:nvPicPr>
          <p:cNvPr id="4" name="图片 3">
            <a:extLst>
              <a:ext uri="{FF2B5EF4-FFF2-40B4-BE49-F238E27FC236}">
                <a16:creationId xmlns:a16="http://schemas.microsoft.com/office/drawing/2014/main" id="{32D88665-33D1-8346-81E8-6DB51C2CE08C}"/>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7200012" y="476672"/>
            <a:ext cx="720080" cy="974094"/>
          </a:xfrm>
          <a:prstGeom prst="rect">
            <a:avLst/>
          </a:prstGeom>
        </p:spPr>
      </p:pic>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0118147" y="531671"/>
            <a:ext cx="576064" cy="864097"/>
          </a:xfrm>
          <a:prstGeom prst="rect">
            <a:avLst/>
          </a:prstGeom>
        </p:spPr>
      </p:pic>
      <p:pic>
        <p:nvPicPr>
          <p:cNvPr id="8" name="图片 7">
            <a:extLst>
              <a:ext uri="{FF2B5EF4-FFF2-40B4-BE49-F238E27FC236}">
                <a16:creationId xmlns:a16="http://schemas.microsoft.com/office/drawing/2014/main" id="{F4942E8D-325A-194D-9691-B480A9A1913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460441" y="501861"/>
            <a:ext cx="1589168" cy="893907"/>
          </a:xfrm>
          <a:prstGeom prst="rect">
            <a:avLst/>
          </a:prstGeom>
        </p:spPr>
      </p:pic>
      <p:grpSp>
        <p:nvGrpSpPr>
          <p:cNvPr id="15" name="组合 14">
            <a:extLst>
              <a:ext uri="{FF2B5EF4-FFF2-40B4-BE49-F238E27FC236}">
                <a16:creationId xmlns:a16="http://schemas.microsoft.com/office/drawing/2014/main" id="{F6A0CE48-F26F-454D-881D-12DEED133190}"/>
              </a:ext>
            </a:extLst>
          </p:cNvPr>
          <p:cNvGrpSpPr/>
          <p:nvPr/>
        </p:nvGrpSpPr>
        <p:grpSpPr>
          <a:xfrm>
            <a:off x="618204" y="1772817"/>
            <a:ext cx="5775778" cy="4248471"/>
            <a:chOff x="618204" y="1772817"/>
            <a:chExt cx="5775778" cy="4248471"/>
          </a:xfrm>
        </p:grpSpPr>
        <p:pic>
          <p:nvPicPr>
            <p:cNvPr id="12" name="图片 11">
              <a:extLst>
                <a:ext uri="{FF2B5EF4-FFF2-40B4-BE49-F238E27FC236}">
                  <a16:creationId xmlns:a16="http://schemas.microsoft.com/office/drawing/2014/main" id="{86873381-E755-884A-8F7E-E32E823E9294}"/>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18204" y="1772817"/>
              <a:ext cx="5696201" cy="2016224"/>
            </a:xfrm>
            <a:prstGeom prst="rect">
              <a:avLst/>
            </a:prstGeom>
          </p:spPr>
        </p:pic>
        <p:pic>
          <p:nvPicPr>
            <p:cNvPr id="13" name="图片 12">
              <a:extLst>
                <a:ext uri="{FF2B5EF4-FFF2-40B4-BE49-F238E27FC236}">
                  <a16:creationId xmlns:a16="http://schemas.microsoft.com/office/drawing/2014/main" id="{2EB194F4-28F9-174C-A2C6-8978DB9B0ACA}"/>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r="-597"/>
            <a:stretch/>
          </p:blipFill>
          <p:spPr>
            <a:xfrm>
              <a:off x="618204" y="4005064"/>
              <a:ext cx="3751985" cy="2016224"/>
            </a:xfrm>
            <a:prstGeom prst="rect">
              <a:avLst/>
            </a:prstGeom>
          </p:spPr>
        </p:pic>
        <p:pic>
          <p:nvPicPr>
            <p:cNvPr id="14" name="图片 13">
              <a:extLst>
                <a:ext uri="{FF2B5EF4-FFF2-40B4-BE49-F238E27FC236}">
                  <a16:creationId xmlns:a16="http://schemas.microsoft.com/office/drawing/2014/main" id="{6637874C-4A43-0246-8B2B-90FADBA91F3B}"/>
                </a:ext>
              </a:extLst>
            </p:cNvPr>
            <p:cNvPicPr>
              <a:picLocks noChangeAspect="1"/>
            </p:cNvPicPr>
            <p:nvPr/>
          </p:nvPicPr>
          <p:blipFill rotWithShape="1">
            <a:blip r:embed="rId7" cstate="screen">
              <a:extLst>
                <a:ext uri="{28A0092B-C50C-407E-A947-70E740481C1C}">
                  <a14:useLocalDpi xmlns:a14="http://schemas.microsoft.com/office/drawing/2010/main" val="0"/>
                </a:ext>
              </a:extLst>
            </a:blip>
            <a:srcRect l="-3810" b="-2103"/>
            <a:stretch/>
          </p:blipFill>
          <p:spPr>
            <a:xfrm>
              <a:off x="4226173" y="3933056"/>
              <a:ext cx="2167809" cy="2016224"/>
            </a:xfrm>
            <a:prstGeom prst="rect">
              <a:avLst/>
            </a:prstGeom>
          </p:spPr>
        </p:pic>
      </p:grpSp>
      <p:pic>
        <p:nvPicPr>
          <p:cNvPr id="16" name="图片 15">
            <a:extLst>
              <a:ext uri="{FF2B5EF4-FFF2-40B4-BE49-F238E27FC236}">
                <a16:creationId xmlns:a16="http://schemas.microsoft.com/office/drawing/2014/main" id="{841AFB1A-B075-DD4B-9D7C-6ED38E0716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57556" y="2125341"/>
            <a:ext cx="2463800" cy="3327400"/>
          </a:xfrm>
          <a:prstGeom prst="rect">
            <a:avLst/>
          </a:prstGeom>
        </p:spPr>
      </p:pic>
      <p:sp>
        <p:nvSpPr>
          <p:cNvPr id="17" name="文本框 16">
            <a:extLst>
              <a:ext uri="{FF2B5EF4-FFF2-40B4-BE49-F238E27FC236}">
                <a16:creationId xmlns:a16="http://schemas.microsoft.com/office/drawing/2014/main" id="{1CF3EEE6-2CB2-A34E-A049-2764EEA9A71B}"/>
              </a:ext>
            </a:extLst>
          </p:cNvPr>
          <p:cNvSpPr txBox="1"/>
          <p:nvPr/>
        </p:nvSpPr>
        <p:spPr>
          <a:xfrm>
            <a:off x="7912546" y="754062"/>
            <a:ext cx="1936877"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TensorFlow</a:t>
            </a:r>
            <a:endParaRPr kumimoji="1" lang="zh-CN" altLang="en-US" sz="2400" b="1" dirty="0" err="1">
              <a:solidFill>
                <a:srgbClr val="59595A"/>
              </a:solidFill>
              <a:latin typeface="+mj-ea"/>
              <a:ea typeface="+mj-ea"/>
            </a:endParaRPr>
          </a:p>
        </p:txBody>
      </p:sp>
      <p:sp>
        <p:nvSpPr>
          <p:cNvPr id="18" name="文本框 17">
            <a:extLst>
              <a:ext uri="{FF2B5EF4-FFF2-40B4-BE49-F238E27FC236}">
                <a16:creationId xmlns:a16="http://schemas.microsoft.com/office/drawing/2014/main" id="{30BA85F2-9B7C-034C-A775-A6A35122C0A9}"/>
              </a:ext>
            </a:extLst>
          </p:cNvPr>
          <p:cNvSpPr txBox="1"/>
          <p:nvPr/>
        </p:nvSpPr>
        <p:spPr>
          <a:xfrm>
            <a:off x="10669868" y="754062"/>
            <a:ext cx="1435842"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PyTorch</a:t>
            </a:r>
            <a:endParaRPr lang="zh-CN" altLang="en-US" sz="2400" b="1" dirty="0" err="1">
              <a:solidFill>
                <a:srgbClr val="59595A"/>
              </a:solidFill>
              <a:latin typeface="+mj-ea"/>
              <a:ea typeface="+mj-ea"/>
            </a:endParaRPr>
          </a:p>
        </p:txBody>
      </p:sp>
    </p:spTree>
    <p:extLst>
      <p:ext uri="{BB962C8B-B14F-4D97-AF65-F5344CB8AC3E}">
        <p14:creationId xmlns:p14="http://schemas.microsoft.com/office/powerpoint/2010/main" val="6946854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zh-CN" altLang="en-US" sz="2800" b="0" dirty="0"/>
              <a:t>计算图的产生：</a:t>
            </a:r>
            <a:r>
              <a:rPr lang="en-US" altLang="zh-CN" sz="2800" b="0" dirty="0"/>
              <a:t>AI</a:t>
            </a:r>
            <a:r>
              <a:rPr lang="zh-CN" altLang="en-US" sz="2800" b="0" dirty="0"/>
              <a:t>框架</a:t>
            </a:r>
            <a:endParaRPr kumimoji="1" lang="zh-CN" altLang="en-US" sz="2800" b="0" dirty="0"/>
          </a:p>
        </p:txBody>
      </p:sp>
      <p:pic>
        <p:nvPicPr>
          <p:cNvPr id="4" name="图片 3">
            <a:extLst>
              <a:ext uri="{FF2B5EF4-FFF2-40B4-BE49-F238E27FC236}">
                <a16:creationId xmlns:a16="http://schemas.microsoft.com/office/drawing/2014/main" id="{32D88665-33D1-8346-81E8-6DB51C2CE08C}"/>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356362" y="1845888"/>
            <a:ext cx="720080" cy="974094"/>
          </a:xfrm>
          <a:prstGeom prst="rect">
            <a:avLst/>
          </a:prstGeom>
        </p:spPr>
      </p:pic>
      <p:sp>
        <p:nvSpPr>
          <p:cNvPr id="5" name="文本框 4">
            <a:extLst>
              <a:ext uri="{FF2B5EF4-FFF2-40B4-BE49-F238E27FC236}">
                <a16:creationId xmlns:a16="http://schemas.microsoft.com/office/drawing/2014/main" id="{F3C5ECF6-89B2-1343-BC03-ABA78E5CB69F}"/>
              </a:ext>
            </a:extLst>
          </p:cNvPr>
          <p:cNvSpPr txBox="1"/>
          <p:nvPr/>
        </p:nvSpPr>
        <p:spPr>
          <a:xfrm>
            <a:off x="5148450" y="2102103"/>
            <a:ext cx="1936877"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TensorFlow</a:t>
            </a:r>
            <a:endParaRPr kumimoji="1" lang="zh-CN" altLang="en-US" sz="2400" b="1" dirty="0" err="1">
              <a:solidFill>
                <a:srgbClr val="59595A"/>
              </a:solidFill>
              <a:latin typeface="+mj-ea"/>
              <a:ea typeface="+mj-ea"/>
            </a:endParaRP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7274497" y="1900887"/>
            <a:ext cx="576064" cy="864097"/>
          </a:xfrm>
          <a:prstGeom prst="rect">
            <a:avLst/>
          </a:prstGeom>
        </p:spPr>
      </p:pic>
      <p:sp>
        <p:nvSpPr>
          <p:cNvPr id="7" name="文本框 6">
            <a:extLst>
              <a:ext uri="{FF2B5EF4-FFF2-40B4-BE49-F238E27FC236}">
                <a16:creationId xmlns:a16="http://schemas.microsoft.com/office/drawing/2014/main" id="{086E9172-3791-D34B-8E19-3A46A1B0A011}"/>
              </a:ext>
            </a:extLst>
          </p:cNvPr>
          <p:cNvSpPr txBox="1"/>
          <p:nvPr/>
        </p:nvSpPr>
        <p:spPr>
          <a:xfrm>
            <a:off x="7905772" y="2102103"/>
            <a:ext cx="1435842"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PyTorch</a:t>
            </a:r>
            <a:endParaRPr lang="zh-CN" altLang="en-US" sz="2400" b="1" dirty="0" err="1">
              <a:solidFill>
                <a:srgbClr val="59595A"/>
              </a:solidFill>
              <a:latin typeface="+mj-ea"/>
              <a:ea typeface="+mj-ea"/>
            </a:endParaRPr>
          </a:p>
        </p:txBody>
      </p:sp>
      <p:pic>
        <p:nvPicPr>
          <p:cNvPr id="8" name="图片 7">
            <a:extLst>
              <a:ext uri="{FF2B5EF4-FFF2-40B4-BE49-F238E27FC236}">
                <a16:creationId xmlns:a16="http://schemas.microsoft.com/office/drawing/2014/main" id="{F4942E8D-325A-194D-9691-B480A9A1913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616791" y="1871077"/>
            <a:ext cx="1589168" cy="893907"/>
          </a:xfrm>
          <a:prstGeom prst="rect">
            <a:avLst/>
          </a:prstGeom>
        </p:spPr>
      </p:pic>
      <p:pic>
        <p:nvPicPr>
          <p:cNvPr id="3" name="图片 2">
            <a:extLst>
              <a:ext uri="{FF2B5EF4-FFF2-40B4-BE49-F238E27FC236}">
                <a16:creationId xmlns:a16="http://schemas.microsoft.com/office/drawing/2014/main" id="{7592EAB0-C7C2-4C4B-BCC2-9E3CDF54A56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49909" y="3197448"/>
            <a:ext cx="8591794" cy="2319784"/>
          </a:xfrm>
          <a:prstGeom prst="rect">
            <a:avLst/>
          </a:prstGeom>
        </p:spPr>
      </p:pic>
    </p:spTree>
    <p:extLst>
      <p:ext uri="{BB962C8B-B14F-4D97-AF65-F5344CB8AC3E}">
        <p14:creationId xmlns:p14="http://schemas.microsoft.com/office/powerpoint/2010/main" val="2659530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编译器的挑战</a:t>
            </a:r>
          </a:p>
        </p:txBody>
      </p:sp>
    </p:spTree>
    <p:extLst>
      <p:ext uri="{BB962C8B-B14F-4D97-AF65-F5344CB8AC3E}">
        <p14:creationId xmlns:p14="http://schemas.microsoft.com/office/powerpoint/2010/main" val="11772183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endParaRPr lang="zh-CN" altLang="en-US" b="0"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457200" indent="-457200">
              <a:lnSpc>
                <a:spcPct val="200000"/>
              </a:lnSpc>
              <a:buFont typeface="+mj-lt"/>
              <a:buAutoNum type="arabicPeriod"/>
            </a:pPr>
            <a:r>
              <a:rPr lang="zh-CN" altLang="en-US" dirty="0"/>
              <a:t>动态 </a:t>
            </a:r>
            <a:r>
              <a:rPr lang="en-US" altLang="zh-CN" dirty="0"/>
              <a:t>Shape</a:t>
            </a:r>
            <a:r>
              <a:rPr lang="zh-CN" altLang="en-US" dirty="0"/>
              <a:t>问题</a:t>
            </a:r>
            <a:endParaRPr lang="en-US" altLang="zh-CN" dirty="0"/>
          </a:p>
          <a:p>
            <a:pPr marL="457200" indent="-457200">
              <a:lnSpc>
                <a:spcPct val="200000"/>
              </a:lnSpc>
              <a:buFont typeface="+mj-lt"/>
              <a:buAutoNum type="arabicPeriod"/>
            </a:pPr>
            <a:r>
              <a:rPr lang="en-US" altLang="zh-CN" dirty="0"/>
              <a:t>Python</a:t>
            </a:r>
            <a:r>
              <a:rPr lang="zh-CN" altLang="en-US" dirty="0"/>
              <a:t> 编译静态化</a:t>
            </a:r>
          </a:p>
          <a:p>
            <a:pPr marL="457200" indent="-457200">
              <a:lnSpc>
                <a:spcPct val="200000"/>
              </a:lnSpc>
              <a:buFont typeface="+mj-lt"/>
              <a:buAutoNum type="arabicPeriod"/>
            </a:pPr>
            <a:r>
              <a:rPr lang="zh-CN" altLang="en-US" dirty="0"/>
              <a:t>发挥硬件性能，特别是</a:t>
            </a:r>
            <a:r>
              <a:rPr lang="en-US" altLang="zh-CN" dirty="0"/>
              <a:t>DSA</a:t>
            </a:r>
            <a:r>
              <a:rPr lang="zh-CN" altLang="en-US" dirty="0"/>
              <a:t>类芯片</a:t>
            </a:r>
          </a:p>
          <a:p>
            <a:pPr marL="457200" indent="-457200">
              <a:lnSpc>
                <a:spcPct val="200000"/>
              </a:lnSpc>
              <a:buFont typeface="+mj-lt"/>
              <a:buAutoNum type="arabicPeriod"/>
            </a:pPr>
            <a:r>
              <a:rPr lang="zh-CN" altLang="en-US" dirty="0"/>
              <a:t>处理神经网络特性：自动微分、自动并行等</a:t>
            </a:r>
            <a:endParaRPr lang="en-US" altLang="zh-CN" dirty="0"/>
          </a:p>
          <a:p>
            <a:pPr marL="457200" indent="-457200">
              <a:lnSpc>
                <a:spcPct val="200000"/>
              </a:lnSpc>
              <a:buFont typeface="+mj-lt"/>
              <a:buAutoNum type="arabicPeriod"/>
            </a:pPr>
            <a:r>
              <a:rPr lang="zh-CN" altLang="en-US" dirty="0"/>
              <a:t>易用性与性能兼顾</a:t>
            </a:r>
          </a:p>
        </p:txBody>
      </p:sp>
    </p:spTree>
    <p:extLst>
      <p:ext uri="{BB962C8B-B14F-4D97-AF65-F5344CB8AC3E}">
        <p14:creationId xmlns:p14="http://schemas.microsoft.com/office/powerpoint/2010/main" val="126539577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a:t>
            </a:r>
            <a:r>
              <a:rPr lang="zh-CN" altLang="en-US" b="0" dirty="0"/>
              <a:t> </a:t>
            </a:r>
            <a:r>
              <a:rPr lang="en-US" altLang="zh-CN" b="0" dirty="0"/>
              <a:t>Dynamic shape</a:t>
            </a:r>
            <a:endParaRPr lang="zh-CN" altLang="en-US" b="0"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动态 </a:t>
            </a:r>
            <a:r>
              <a:rPr lang="en-US" altLang="zh-CN" b="1" dirty="0">
                <a:latin typeface="Gill Sans MT" panose="020B0502020104020203" pitchFamily="34" charset="0"/>
              </a:rPr>
              <a:t>shape </a:t>
            </a:r>
            <a:r>
              <a:rPr lang="zh-CN" altLang="en-US" b="1" dirty="0">
                <a:latin typeface="Gill Sans MT" panose="020B0502020104020203" pitchFamily="34" charset="0"/>
              </a:rPr>
              <a:t>和动态计算图：</a:t>
            </a:r>
            <a:endParaRPr lang="en-US" altLang="zh-CN" b="1" dirty="0">
              <a:latin typeface="Gill Sans MT" panose="020B0502020104020203" pitchFamily="34" charset="0"/>
            </a:endParaRPr>
          </a:p>
          <a:p>
            <a:pPr>
              <a:lnSpc>
                <a:spcPct val="150000"/>
              </a:lnSpc>
            </a:pPr>
            <a:r>
              <a:rPr lang="zh-CN" altLang="en-US" dirty="0">
                <a:latin typeface="Gill Sans MT" panose="020B0502020104020203" pitchFamily="34" charset="0"/>
              </a:rPr>
              <a:t>现阶段主流的</a:t>
            </a:r>
            <a:r>
              <a:rPr lang="en-US" altLang="zh-CN" dirty="0">
                <a:latin typeface="Gill Sans MT" panose="020B0502020104020203" pitchFamily="34" charset="0"/>
              </a:rPr>
              <a:t>AI</a:t>
            </a:r>
            <a:r>
              <a:rPr lang="zh-CN" altLang="en-US" dirty="0">
                <a:latin typeface="Gill Sans MT" panose="020B0502020104020203" pitchFamily="34" charset="0"/>
              </a:rPr>
              <a:t>编译器主要针对特定静态 </a:t>
            </a:r>
            <a:r>
              <a:rPr lang="en-US" altLang="zh-CN" dirty="0">
                <a:latin typeface="Gill Sans MT" panose="020B0502020104020203" pitchFamily="34" charset="0"/>
              </a:rPr>
              <a:t>shape </a:t>
            </a:r>
            <a:r>
              <a:rPr lang="zh-CN" altLang="en-US" dirty="0">
                <a:latin typeface="Gill Sans MT" panose="020B0502020104020203" pitchFamily="34" charset="0"/>
              </a:rPr>
              <a:t>输入完成编译优化，对包含 </a:t>
            </a:r>
            <a:r>
              <a:rPr lang="en-US" altLang="zh-CN" dirty="0">
                <a:latin typeface="Gill Sans MT" panose="020B0502020104020203" pitchFamily="34" charset="0"/>
              </a:rPr>
              <a:t>Control</a:t>
            </a:r>
            <a:r>
              <a:rPr lang="zh-CN" altLang="en-US" dirty="0">
                <a:latin typeface="Gill Sans MT" panose="020B0502020104020203" pitchFamily="34" charset="0"/>
              </a:rPr>
              <a:t> </a:t>
            </a:r>
            <a:r>
              <a:rPr lang="en-US" altLang="zh-CN" dirty="0">
                <a:latin typeface="Gill Sans MT" panose="020B0502020104020203" pitchFamily="34" charset="0"/>
              </a:rPr>
              <a:t>Flow </a:t>
            </a:r>
            <a:r>
              <a:rPr lang="zh-CN" altLang="en-US" dirty="0">
                <a:latin typeface="Gill Sans MT" panose="020B0502020104020203" pitchFamily="34" charset="0"/>
              </a:rPr>
              <a:t>语义的动态计算图只能提供有限的支持或者完全不能够支持。</a:t>
            </a: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AI </a:t>
            </a:r>
            <a:r>
              <a:rPr lang="zh-CN" altLang="en-US" dirty="0">
                <a:latin typeface="Gill Sans MT" panose="020B0502020104020203" pitchFamily="34" charset="0"/>
              </a:rPr>
              <a:t>的应用场景却恰恰存在大量这一类的任务需求。</a:t>
            </a:r>
            <a:r>
              <a:rPr lang="en-US" altLang="zh-CN" dirty="0">
                <a:latin typeface="Gill Sans MT" panose="020B0502020104020203" pitchFamily="34" charset="0"/>
              </a:rPr>
              <a:t>AI</a:t>
            </a:r>
            <a:r>
              <a:rPr lang="zh-CN" altLang="en-US" dirty="0">
                <a:latin typeface="Gill Sans MT" panose="020B0502020104020203" pitchFamily="34" charset="0"/>
              </a:rPr>
              <a:t>编译器前端将计算图改写为静态计算图，或者将适合编译器部分子图展开交给编译器进行优化。</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部分 </a:t>
            </a:r>
            <a:r>
              <a:rPr lang="en-US" altLang="zh-CN" dirty="0">
                <a:latin typeface="Gill Sans MT" panose="020B0502020104020203" pitchFamily="34" charset="0"/>
              </a:rPr>
              <a:t>AI</a:t>
            </a:r>
            <a:r>
              <a:rPr lang="zh-CN" altLang="en-US" dirty="0">
                <a:latin typeface="Gill Sans MT" panose="020B0502020104020203" pitchFamily="34" charset="0"/>
              </a:rPr>
              <a:t> 任务并不能通过人工改写来静态化（如金字塔结构的检测模型），导致这些情况下编译器完全难以有效优化。</a:t>
            </a:r>
          </a:p>
        </p:txBody>
      </p:sp>
    </p:spTree>
    <p:extLst>
      <p:ext uri="{BB962C8B-B14F-4D97-AF65-F5344CB8AC3E}">
        <p14:creationId xmlns:p14="http://schemas.microsoft.com/office/powerpoint/2010/main" val="172963114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a:t>
            </a:r>
            <a:r>
              <a:rPr lang="zh-CN" altLang="en-US" b="0" dirty="0"/>
              <a:t> </a:t>
            </a:r>
            <a:r>
              <a:rPr lang="en-US" altLang="zh-CN" b="0" dirty="0"/>
              <a:t>Python</a:t>
            </a:r>
            <a:r>
              <a:rPr lang="zh-CN" altLang="en-US" b="0" dirty="0"/>
              <a:t> </a:t>
            </a:r>
            <a:r>
              <a:rPr lang="en-US" altLang="zh-CN" b="0" dirty="0"/>
              <a:t>Static</a:t>
            </a:r>
            <a:r>
              <a:rPr lang="zh-CN" altLang="en-US" b="0" dirty="0"/>
              <a:t> 静态化</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lnSpc>
                <a:spcPct val="150000"/>
              </a:lnSpc>
              <a:buNone/>
            </a:pPr>
            <a:r>
              <a:rPr lang="zh-CN" altLang="en-US" dirty="0">
                <a:latin typeface="Gill Sans MT" panose="020B0502020104020203" pitchFamily="34" charset="0"/>
              </a:rPr>
              <a:t>通过 </a:t>
            </a:r>
            <a:r>
              <a:rPr lang="en-US" altLang="zh-CN" dirty="0">
                <a:latin typeface="Gill Sans MT" panose="020B0502020104020203" pitchFamily="34" charset="0"/>
              </a:rPr>
              <a:t>JIT</a:t>
            </a:r>
            <a:r>
              <a:rPr lang="zh-CN" altLang="en-US" dirty="0">
                <a:latin typeface="Gill Sans MT" panose="020B0502020104020203" pitchFamily="34" charset="0"/>
              </a:rPr>
              <a:t>，</a:t>
            </a:r>
            <a:r>
              <a:rPr lang="en-US" altLang="zh-CN" dirty="0">
                <a:latin typeface="Gill Sans MT" panose="020B0502020104020203" pitchFamily="34" charset="0"/>
              </a:rPr>
              <a:t>Python</a:t>
            </a:r>
            <a:r>
              <a:rPr lang="zh-CN" altLang="en-US" dirty="0">
                <a:latin typeface="Gill Sans MT" panose="020B0502020104020203" pitchFamily="34" charset="0"/>
              </a:rPr>
              <a:t> 程序执行静态编译优化，从而提升性能、方便部署。业界 </a:t>
            </a:r>
            <a:r>
              <a:rPr lang="en-US" altLang="zh-CN" dirty="0">
                <a:latin typeface="Gill Sans MT" panose="020B0502020104020203" pitchFamily="34" charset="0"/>
              </a:rPr>
              <a:t>JIT</a:t>
            </a:r>
            <a:r>
              <a:rPr lang="zh-CN" altLang="en-US" dirty="0">
                <a:latin typeface="Gill Sans MT" panose="020B0502020104020203" pitchFamily="34" charset="0"/>
              </a:rPr>
              <a:t> 通用做法：</a:t>
            </a:r>
          </a:p>
          <a:p>
            <a:pPr marL="579890" lvl="1" indent="-342900" eaLnBrk="1" latinLnBrk="1" hangingPunct="1">
              <a:lnSpc>
                <a:spcPct val="150000"/>
              </a:lnSpc>
              <a:buFont typeface="+mj-lt"/>
              <a:buAutoNum type="arabicPeriod"/>
            </a:pPr>
            <a:r>
              <a:rPr lang="en-US" altLang="zh-CN" b="1" dirty="0">
                <a:latin typeface="Gill Sans MT" panose="020B0502020104020203" pitchFamily="34" charset="0"/>
              </a:rPr>
              <a:t>Python JIT</a:t>
            </a:r>
            <a:r>
              <a:rPr lang="zh-CN" altLang="en-US" b="1" dirty="0">
                <a:latin typeface="Gill Sans MT" panose="020B0502020104020203" pitchFamily="34" charset="0"/>
              </a:rPr>
              <a:t> 虚拟机：</a:t>
            </a:r>
            <a:r>
              <a:rPr lang="zh-CN" altLang="en-US" dirty="0">
                <a:latin typeface="Gill Sans MT" panose="020B0502020104020203" pitchFamily="34" charset="0"/>
              </a:rPr>
              <a:t>期望在 </a:t>
            </a:r>
            <a:r>
              <a:rPr lang="en-US" altLang="zh-CN" dirty="0">
                <a:latin typeface="Gill Sans MT" panose="020B0502020104020203" pitchFamily="34" charset="0"/>
              </a:rPr>
              <a:t>Python</a:t>
            </a:r>
            <a:r>
              <a:rPr lang="zh-CN" altLang="en-US" dirty="0">
                <a:latin typeface="Gill Sans MT" panose="020B0502020104020203" pitchFamily="34" charset="0"/>
              </a:rPr>
              <a:t> 解释执行的基础上增加 </a:t>
            </a:r>
            <a:r>
              <a:rPr lang="en-US" altLang="zh-CN" dirty="0">
                <a:latin typeface="Gill Sans MT" panose="020B0502020104020203" pitchFamily="34" charset="0"/>
              </a:rPr>
              <a:t>JIT</a:t>
            </a:r>
            <a:r>
              <a:rPr lang="zh-CN" altLang="en-US" dirty="0">
                <a:latin typeface="Gill Sans MT" panose="020B0502020104020203" pitchFamily="34" charset="0"/>
              </a:rPr>
              <a:t> 编译加速的能力，典型的如 </a:t>
            </a:r>
            <a:r>
              <a:rPr lang="en-US" altLang="zh-CN" dirty="0" err="1">
                <a:latin typeface="Gill Sans MT" panose="020B0502020104020203" pitchFamily="34" charset="0"/>
              </a:rPr>
              <a:t>PyPy</a:t>
            </a:r>
            <a:r>
              <a:rPr lang="zh-CN" altLang="en-US" dirty="0">
                <a:latin typeface="Gill Sans MT" panose="020B0502020104020203" pitchFamily="34" charset="0"/>
              </a:rPr>
              <a:t> 或者 </a:t>
            </a:r>
            <a:r>
              <a:rPr lang="en-US" altLang="zh-CN" dirty="0" err="1">
                <a:latin typeface="Gill Sans MT" panose="020B0502020104020203" pitchFamily="34" charset="0"/>
              </a:rPr>
              <a:t>CPython</a:t>
            </a:r>
            <a:r>
              <a:rPr lang="zh-CN" altLang="en-US" dirty="0">
                <a:latin typeface="Gill Sans MT" panose="020B0502020104020203" pitchFamily="34" charset="0"/>
              </a:rPr>
              <a:t>，但由于前期设计问题 </a:t>
            </a:r>
            <a:r>
              <a:rPr lang="en-US" altLang="zh-CN" dirty="0">
                <a:latin typeface="Gill Sans MT" panose="020B0502020104020203" pitchFamily="34" charset="0"/>
              </a:rPr>
              <a:t>Python JIT</a:t>
            </a:r>
            <a:r>
              <a:rPr lang="zh-CN" altLang="en-US" dirty="0">
                <a:latin typeface="Gill Sans MT" panose="020B0502020104020203" pitchFamily="34" charset="0"/>
              </a:rPr>
              <a:t> 虚拟机兼容难。</a:t>
            </a:r>
          </a:p>
          <a:p>
            <a:pPr marL="579890" lvl="1" indent="-342900" eaLnBrk="1" latinLnBrk="1" hangingPunct="1">
              <a:lnSpc>
                <a:spcPct val="150000"/>
              </a:lnSpc>
              <a:buFont typeface="+mj-lt"/>
              <a:buAutoNum type="arabicPeriod"/>
            </a:pPr>
            <a:r>
              <a:rPr lang="zh-CN" altLang="en-US" b="1" dirty="0">
                <a:latin typeface="Gill Sans MT" panose="020B0502020104020203" pitchFamily="34" charset="0"/>
              </a:rPr>
              <a:t>修饰符方式：</a:t>
            </a:r>
            <a:r>
              <a:rPr lang="en-US" altLang="zh-CN" dirty="0">
                <a:latin typeface="Gill Sans MT" panose="020B0502020104020203" pitchFamily="34" charset="0"/>
              </a:rPr>
              <a:t>Python JIT</a:t>
            </a:r>
            <a:r>
              <a:rPr lang="zh-CN" altLang="en-US" dirty="0">
                <a:latin typeface="Gill Sans MT" panose="020B0502020104020203" pitchFamily="34" charset="0"/>
              </a:rPr>
              <a:t> 通过修饰符，进行部分 </a:t>
            </a:r>
            <a:r>
              <a:rPr lang="en-US" altLang="zh-CN" dirty="0">
                <a:latin typeface="Gill Sans MT" panose="020B0502020104020203" pitchFamily="34" charset="0"/>
              </a:rPr>
              <a:t>Python</a:t>
            </a:r>
            <a:r>
              <a:rPr lang="zh-CN" altLang="en-US" dirty="0">
                <a:latin typeface="Gill Sans MT" panose="020B0502020104020203" pitchFamily="34" charset="0"/>
              </a:rPr>
              <a:t> 语句加速。但无论是 </a:t>
            </a:r>
            <a:r>
              <a:rPr lang="en-US" altLang="zh-CN" dirty="0">
                <a:latin typeface="Gill Sans MT" panose="020B0502020104020203" pitchFamily="34" charset="0"/>
              </a:rPr>
              <a:t>torch.jit.script</a:t>
            </a:r>
            <a:r>
              <a:rPr lang="zh-CN" altLang="en-US" dirty="0">
                <a:latin typeface="Gill Sans MT" panose="020B0502020104020203" pitchFamily="34" charset="0"/>
              </a:rPr>
              <a:t>、</a:t>
            </a:r>
            <a:r>
              <a:rPr lang="en-US" altLang="zh-CN" dirty="0">
                <a:latin typeface="Gill Sans MT" panose="020B0502020104020203" pitchFamily="34" charset="0"/>
              </a:rPr>
              <a:t>torch.jit.trace</a:t>
            </a:r>
            <a:r>
              <a:rPr lang="zh-CN" altLang="en-US" dirty="0">
                <a:latin typeface="Gill Sans MT" panose="020B0502020104020203" pitchFamily="34" charset="0"/>
              </a:rPr>
              <a:t>、</a:t>
            </a:r>
            <a:r>
              <a:rPr lang="en-US" altLang="zh-CN" dirty="0">
                <a:latin typeface="Gill Sans MT" panose="020B0502020104020203" pitchFamily="34" charset="0"/>
              </a:rPr>
              <a:t>torch.fx</a:t>
            </a:r>
            <a:r>
              <a:rPr lang="zh-CN" altLang="en-US" dirty="0">
                <a:latin typeface="Gill Sans MT" panose="020B0502020104020203" pitchFamily="34" charset="0"/>
              </a:rPr>
              <a:t>、</a:t>
            </a:r>
            <a:r>
              <a:rPr lang="en-US" altLang="zh-CN" dirty="0">
                <a:latin typeface="Gill Sans MT" panose="020B0502020104020203" pitchFamily="34" charset="0"/>
              </a:rPr>
              <a:t>LazyTensor</a:t>
            </a:r>
            <a:r>
              <a:rPr lang="zh-CN" altLang="en-US" dirty="0">
                <a:latin typeface="Gill Sans MT" panose="020B0502020104020203" pitchFamily="34" charset="0"/>
              </a:rPr>
              <a:t>、</a:t>
            </a:r>
            <a:r>
              <a:rPr lang="en-US" altLang="zh-CN" dirty="0">
                <a:latin typeface="Gill Sans MT" panose="020B0502020104020203" pitchFamily="34" charset="0"/>
              </a:rPr>
              <a:t>TorchDynamo</a:t>
            </a:r>
            <a:r>
              <a:rPr lang="zh-CN" altLang="en-US" dirty="0">
                <a:latin typeface="Gill Sans MT" panose="020B0502020104020203" pitchFamily="34" charset="0"/>
              </a:rPr>
              <a:t>，几乎把能用的手段都用上，还是缺乏一个完备的方案。</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132478476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a:t>
            </a:r>
            <a:r>
              <a:rPr lang="zh-CN" altLang="en-US" b="0" dirty="0"/>
              <a:t> </a:t>
            </a:r>
            <a:r>
              <a:rPr lang="en-US" altLang="zh-CN" b="0" dirty="0"/>
              <a:t>Python</a:t>
            </a:r>
            <a:r>
              <a:rPr lang="zh-CN" altLang="en-US" b="0" dirty="0"/>
              <a:t> </a:t>
            </a:r>
            <a:r>
              <a:rPr lang="en-US" altLang="zh-CN" b="0" dirty="0"/>
              <a:t>Static</a:t>
            </a:r>
            <a:r>
              <a:rPr lang="zh-CN" altLang="en-US" b="0" dirty="0"/>
              <a:t> 静态化</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236990" lvl="1" indent="0" eaLnBrk="1" latinLnBrk="1" hangingPunct="1">
              <a:lnSpc>
                <a:spcPct val="150000"/>
              </a:lnSpc>
              <a:buNone/>
            </a:pPr>
            <a:r>
              <a:rPr lang="en-US" altLang="zh-CN" dirty="0">
                <a:latin typeface="Gill Sans MT" panose="020B0502020104020203" pitchFamily="34" charset="0"/>
              </a:rPr>
              <a:t>Python</a:t>
            </a:r>
            <a:r>
              <a:rPr lang="zh-CN" altLang="en-US" dirty="0">
                <a:latin typeface="Gill Sans MT" panose="020B0502020104020203" pitchFamily="34" charset="0"/>
              </a:rPr>
              <a:t> 执行时，首先会将</a:t>
            </a:r>
            <a:r>
              <a:rPr lang="en-US" altLang="zh-CN" dirty="0">
                <a:latin typeface="Gill Sans MT" panose="020B0502020104020203" pitchFamily="34" charset="0"/>
              </a:rPr>
              <a:t>.py</a:t>
            </a:r>
            <a:r>
              <a:rPr lang="zh-CN" altLang="en-US" dirty="0">
                <a:latin typeface="Gill Sans MT" panose="020B0502020104020203" pitchFamily="34" charset="0"/>
              </a:rPr>
              <a:t>文件中的源代码编译成</a:t>
            </a:r>
            <a:r>
              <a:rPr lang="en-US" altLang="zh-CN" dirty="0">
                <a:latin typeface="Gill Sans MT" panose="020B0502020104020203" pitchFamily="34" charset="0"/>
              </a:rPr>
              <a:t>Python</a:t>
            </a:r>
            <a:r>
              <a:rPr lang="zh-CN" altLang="en-US" dirty="0">
                <a:latin typeface="Gill Sans MT" panose="020B0502020104020203" pitchFamily="34" charset="0"/>
              </a:rPr>
              <a:t>的</a:t>
            </a:r>
            <a:r>
              <a:rPr lang="en-US" altLang="zh-CN" dirty="0">
                <a:latin typeface="Gill Sans MT" panose="020B0502020104020203" pitchFamily="34" charset="0"/>
              </a:rPr>
              <a:t>byte code(</a:t>
            </a:r>
            <a:r>
              <a:rPr lang="zh-CN" altLang="en-US" dirty="0">
                <a:latin typeface="Gill Sans MT" panose="020B0502020104020203" pitchFamily="34" charset="0"/>
              </a:rPr>
              <a:t>字节码</a:t>
            </a:r>
            <a:r>
              <a:rPr lang="en-US" altLang="zh-CN" dirty="0">
                <a:latin typeface="Gill Sans MT" panose="020B0502020104020203" pitchFamily="34" charset="0"/>
              </a:rPr>
              <a:t>)</a:t>
            </a:r>
            <a:r>
              <a:rPr lang="zh-CN" altLang="en-US" dirty="0">
                <a:latin typeface="Gill Sans MT" panose="020B0502020104020203" pitchFamily="34" charset="0"/>
              </a:rPr>
              <a:t>，然后再由</a:t>
            </a:r>
            <a:r>
              <a:rPr lang="en-US" altLang="zh-CN" dirty="0">
                <a:latin typeface="Gill Sans MT" panose="020B0502020104020203" pitchFamily="34" charset="0"/>
              </a:rPr>
              <a:t>Python Virtual Machine</a:t>
            </a:r>
            <a:r>
              <a:rPr lang="zh-CN" altLang="en-US" dirty="0">
                <a:latin typeface="Gill Sans MT" panose="020B0502020104020203" pitchFamily="34" charset="0"/>
              </a:rPr>
              <a:t> 来执行这些编译好的 </a:t>
            </a:r>
            <a:r>
              <a:rPr lang="en-US" altLang="zh-CN" dirty="0">
                <a:latin typeface="Gill Sans MT" panose="020B0502020104020203" pitchFamily="34" charset="0"/>
              </a:rPr>
              <a:t>byte code</a:t>
            </a:r>
            <a:r>
              <a:rPr lang="zh-CN" altLang="en-US" dirty="0">
                <a:latin typeface="Gill Sans MT" panose="020B0502020104020203" pitchFamily="34" charset="0"/>
              </a:rPr>
              <a:t>。实际上，</a:t>
            </a:r>
            <a:r>
              <a:rPr lang="en-US" altLang="zh-CN" dirty="0">
                <a:latin typeface="Gill Sans MT" panose="020B0502020104020203" pitchFamily="34" charset="0"/>
              </a:rPr>
              <a:t>Python</a:t>
            </a:r>
            <a:r>
              <a:rPr lang="zh-CN" altLang="en-US" dirty="0">
                <a:latin typeface="Gill Sans MT" panose="020B0502020104020203" pitchFamily="34" charset="0"/>
              </a:rPr>
              <a:t> </a:t>
            </a:r>
            <a:r>
              <a:rPr lang="en-US" altLang="zh-CN" dirty="0">
                <a:latin typeface="Gill Sans MT" panose="020B0502020104020203" pitchFamily="34" charset="0"/>
              </a:rPr>
              <a:t>Virtual Machine</a:t>
            </a:r>
            <a:r>
              <a:rPr lang="zh-CN" altLang="en-US" dirty="0">
                <a:latin typeface="Gill Sans MT" panose="020B0502020104020203" pitchFamily="34" charset="0"/>
              </a:rPr>
              <a:t> 是一种抽象层次更高 </a:t>
            </a:r>
            <a:r>
              <a:rPr lang="en-US" altLang="zh-CN" dirty="0">
                <a:latin typeface="Gill Sans MT" panose="020B0502020104020203" pitchFamily="34" charset="0"/>
              </a:rPr>
              <a:t>Virtual Machine</a:t>
            </a:r>
            <a:r>
              <a:rPr lang="zh-CN" altLang="en-US" dirty="0">
                <a:latin typeface="Gill Sans MT" panose="020B0502020104020203" pitchFamily="34" charset="0"/>
              </a:rPr>
              <a:t>。基于</a:t>
            </a:r>
            <a:r>
              <a:rPr lang="en-US" altLang="zh-CN" dirty="0">
                <a:latin typeface="Gill Sans MT" panose="020B0502020104020203" pitchFamily="34" charset="0"/>
              </a:rPr>
              <a:t>C</a:t>
            </a:r>
            <a:r>
              <a:rPr lang="zh-CN" altLang="en-US" dirty="0">
                <a:latin typeface="Gill Sans MT" panose="020B0502020104020203" pitchFamily="34" charset="0"/>
              </a:rPr>
              <a:t>的 </a:t>
            </a:r>
            <a:r>
              <a:rPr lang="en-US" altLang="zh-CN" dirty="0">
                <a:latin typeface="Gill Sans MT" panose="020B0502020104020203" pitchFamily="34" charset="0"/>
              </a:rPr>
              <a:t>Python</a:t>
            </a:r>
            <a:r>
              <a:rPr lang="zh-CN" altLang="en-US" dirty="0">
                <a:latin typeface="Gill Sans MT" panose="020B0502020104020203" pitchFamily="34" charset="0"/>
              </a:rPr>
              <a:t> 编译出的字节码文件，通常是</a:t>
            </a:r>
            <a:r>
              <a:rPr lang="en-US" altLang="zh-CN" dirty="0">
                <a:latin typeface="Gill Sans MT" panose="020B0502020104020203" pitchFamily="34" charset="0"/>
              </a:rPr>
              <a:t>.pyc</a:t>
            </a:r>
            <a:r>
              <a:rPr lang="zh-CN" altLang="en-US" dirty="0">
                <a:latin typeface="Gill Sans MT" panose="020B0502020104020203" pitchFamily="34" charset="0"/>
              </a:rPr>
              <a:t>格式。</a:t>
            </a:r>
            <a:endParaRPr lang="en-US" altLang="zh-CN" dirty="0">
              <a:latin typeface="Gill Sans MT" panose="020B0502020104020203" pitchFamily="34" charset="0"/>
              <a:ea typeface="+mj-ea"/>
            </a:endParaRPr>
          </a:p>
        </p:txBody>
      </p:sp>
      <p:pic>
        <p:nvPicPr>
          <p:cNvPr id="8" name="图片 7">
            <a:extLst>
              <a:ext uri="{FF2B5EF4-FFF2-40B4-BE49-F238E27FC236}">
                <a16:creationId xmlns:a16="http://schemas.microsoft.com/office/drawing/2014/main" id="{D1B9B7B7-01C7-1049-9BA9-090BAE6E7DA2}"/>
              </a:ext>
            </a:extLst>
          </p:cNvPr>
          <p:cNvPicPr>
            <a:picLocks noChangeAspect="1"/>
          </p:cNvPicPr>
          <p:nvPr/>
        </p:nvPicPr>
        <p:blipFill>
          <a:blip r:embed="rId2"/>
          <a:stretch>
            <a:fillRect/>
          </a:stretch>
        </p:blipFill>
        <p:spPr>
          <a:xfrm>
            <a:off x="1057821" y="2938620"/>
            <a:ext cx="4064059" cy="3257081"/>
          </a:xfrm>
          <a:prstGeom prst="rect">
            <a:avLst/>
          </a:prstGeom>
        </p:spPr>
      </p:pic>
      <p:pic>
        <p:nvPicPr>
          <p:cNvPr id="11" name="图片 10">
            <a:extLst>
              <a:ext uri="{FF2B5EF4-FFF2-40B4-BE49-F238E27FC236}">
                <a16:creationId xmlns:a16="http://schemas.microsoft.com/office/drawing/2014/main" id="{E227A0FB-3B43-E846-8AEF-F4EBE2F34CC6}"/>
              </a:ext>
            </a:extLst>
          </p:cNvPr>
          <p:cNvPicPr>
            <a:picLocks noChangeAspect="1"/>
          </p:cNvPicPr>
          <p:nvPr/>
        </p:nvPicPr>
        <p:blipFill>
          <a:blip r:embed="rId3"/>
          <a:stretch>
            <a:fillRect/>
          </a:stretch>
        </p:blipFill>
        <p:spPr>
          <a:xfrm>
            <a:off x="6962477" y="2908223"/>
            <a:ext cx="3743212" cy="3257081"/>
          </a:xfrm>
          <a:prstGeom prst="rect">
            <a:avLst/>
          </a:prstGeom>
        </p:spPr>
      </p:pic>
    </p:spTree>
    <p:extLst>
      <p:ext uri="{BB962C8B-B14F-4D97-AF65-F5344CB8AC3E}">
        <p14:creationId xmlns:p14="http://schemas.microsoft.com/office/powerpoint/2010/main" val="402238946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a:t>
            </a:r>
            <a:r>
              <a:rPr lang="zh-CN" altLang="en-US" b="0" dirty="0"/>
              <a:t> </a:t>
            </a:r>
            <a:r>
              <a:rPr lang="en-US" altLang="zh-CN" b="0" dirty="0"/>
              <a:t>Python</a:t>
            </a:r>
            <a:r>
              <a:rPr lang="zh-CN" altLang="en-US" b="0" dirty="0"/>
              <a:t> </a:t>
            </a:r>
            <a:r>
              <a:rPr lang="en-US" altLang="zh-CN" b="0" dirty="0"/>
              <a:t>Static</a:t>
            </a:r>
            <a:r>
              <a:rPr lang="zh-CN" altLang="en-US" b="0" dirty="0"/>
              <a:t> 静态化</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579890" lvl="1" indent="-342900" eaLnBrk="1" latinLnBrk="1" hangingPunct="1">
              <a:lnSpc>
                <a:spcPct val="150000"/>
              </a:lnSpc>
              <a:buFont typeface="+mj-lt"/>
              <a:buAutoNum type="arabicPeriod"/>
            </a:pPr>
            <a:r>
              <a:rPr lang="en-US" altLang="zh-CN" b="1" dirty="0" err="1">
                <a:latin typeface="Gill Sans MT" panose="020B0502020104020203" pitchFamily="34" charset="0"/>
                <a:ea typeface="+mj-ea"/>
              </a:rPr>
              <a:t>CPython</a:t>
            </a:r>
            <a:r>
              <a:rPr lang="zh-CN" altLang="en-US" b="1" dirty="0">
                <a:latin typeface="Gill Sans MT" panose="020B0502020104020203" pitchFamily="34" charset="0"/>
                <a:ea typeface="+mj-ea"/>
              </a:rPr>
              <a:t>：</a:t>
            </a:r>
            <a:r>
              <a:rPr lang="en-US" altLang="zh-CN" dirty="0">
                <a:latin typeface="Gill Sans MT" panose="020B0502020104020203" pitchFamily="34" charset="0"/>
                <a:ea typeface="+mj-ea"/>
              </a:rPr>
              <a:t> </a:t>
            </a:r>
            <a:r>
              <a:rPr lang="en-US" altLang="zh-CN" dirty="0" err="1">
                <a:latin typeface="Gill Sans MT" panose="020B0502020104020203" pitchFamily="34" charset="0"/>
                <a:ea typeface="+mj-ea"/>
              </a:rPr>
              <a:t>CPython</a:t>
            </a:r>
            <a:r>
              <a:rPr lang="en-US" altLang="zh-CN" dirty="0">
                <a:latin typeface="Gill Sans MT" panose="020B0502020104020203" pitchFamily="34" charset="0"/>
                <a:ea typeface="+mj-ea"/>
              </a:rPr>
              <a:t> </a:t>
            </a:r>
            <a:r>
              <a:rPr lang="zh-CN" altLang="en-US" dirty="0">
                <a:latin typeface="Gill Sans MT" panose="020B0502020104020203" pitchFamily="34" charset="0"/>
                <a:ea typeface="+mj-ea"/>
              </a:rPr>
              <a:t>混合了编译和解释功能，将</a:t>
            </a:r>
            <a:r>
              <a:rPr lang="en-US" altLang="zh-CN" dirty="0">
                <a:latin typeface="Gill Sans MT" panose="020B0502020104020203" pitchFamily="34" charset="0"/>
                <a:ea typeface="+mj-ea"/>
              </a:rPr>
              <a:t>Python</a:t>
            </a:r>
            <a:r>
              <a:rPr lang="zh-CN" altLang="en-US" dirty="0">
                <a:latin typeface="Gill Sans MT" panose="020B0502020104020203" pitchFamily="34" charset="0"/>
                <a:ea typeface="+mj-ea"/>
              </a:rPr>
              <a:t>源代码首先被编译成一系列中间字节码，然后由</a:t>
            </a:r>
            <a:r>
              <a:rPr lang="en-US" altLang="zh-CN" dirty="0">
                <a:latin typeface="Gill Sans MT" panose="020B0502020104020203" pitchFamily="34" charset="0"/>
                <a:ea typeface="+mj-ea"/>
              </a:rPr>
              <a:t>CPython</a:t>
            </a:r>
            <a:r>
              <a:rPr lang="zh-CN" altLang="en-US" dirty="0">
                <a:latin typeface="Gill Sans MT" panose="020B0502020104020203" pitchFamily="34" charset="0"/>
                <a:ea typeface="+mj-ea"/>
              </a:rPr>
              <a:t>虚拟机内部 </a:t>
            </a:r>
            <a:r>
              <a:rPr lang="en-US" altLang="zh-CN" dirty="0">
                <a:latin typeface="Gill Sans MT" panose="020B0502020104020203" pitchFamily="34" charset="0"/>
                <a:ea typeface="+mj-ea"/>
              </a:rPr>
              <a:t>while</a:t>
            </a:r>
            <a:r>
              <a:rPr lang="zh-CN" altLang="en-US" dirty="0">
                <a:latin typeface="Gill Sans MT" panose="020B0502020104020203" pitchFamily="34" charset="0"/>
                <a:ea typeface="+mj-ea"/>
              </a:rPr>
              <a:t> 循环不断匹配字节码并执行对应字节码指令 </a:t>
            </a:r>
            <a:r>
              <a:rPr lang="en-US" altLang="zh-CN" dirty="0">
                <a:latin typeface="Gill Sans MT" panose="020B0502020104020203" pitchFamily="34" charset="0"/>
                <a:ea typeface="+mj-ea"/>
              </a:rPr>
              <a:t>case</a:t>
            </a:r>
            <a:r>
              <a:rPr lang="zh-CN" altLang="en-US" dirty="0">
                <a:latin typeface="Gill Sans MT" panose="020B0502020104020203" pitchFamily="34" charset="0"/>
                <a:ea typeface="+mj-ea"/>
              </a:rPr>
              <a:t> 分支内部的多条</a:t>
            </a:r>
            <a:r>
              <a:rPr lang="en-US" altLang="zh-CN" dirty="0">
                <a:latin typeface="Gill Sans MT" panose="020B0502020104020203" pitchFamily="34" charset="0"/>
                <a:ea typeface="+mj-ea"/>
              </a:rPr>
              <a:t>C</a:t>
            </a:r>
            <a:r>
              <a:rPr lang="zh-CN" altLang="en-US" dirty="0">
                <a:latin typeface="Gill Sans MT" panose="020B0502020104020203" pitchFamily="34" charset="0"/>
                <a:ea typeface="+mj-ea"/>
              </a:rPr>
              <a:t>函数。</a:t>
            </a:r>
            <a:endParaRPr lang="en-US" altLang="zh-CN" dirty="0">
              <a:latin typeface="Gill Sans MT" panose="020B0502020104020203" pitchFamily="34" charset="0"/>
              <a:ea typeface="+mj-ea"/>
            </a:endParaRPr>
          </a:p>
          <a:p>
            <a:pPr marL="579890" lvl="1" indent="-342900" eaLnBrk="1" latinLnBrk="1" hangingPunct="1">
              <a:lnSpc>
                <a:spcPct val="150000"/>
              </a:lnSpc>
              <a:buFont typeface="+mj-lt"/>
              <a:buAutoNum type="arabicPeriod"/>
            </a:pPr>
            <a:endParaRPr lang="en-US" altLang="zh-CN" dirty="0">
              <a:latin typeface="Gill Sans MT" panose="020B0502020104020203" pitchFamily="34" charset="0"/>
              <a:ea typeface="+mj-ea"/>
            </a:endParaRPr>
          </a:p>
          <a:p>
            <a:pPr marL="579890" lvl="1" indent="-342900" eaLnBrk="1" latinLnBrk="1" hangingPunct="1">
              <a:lnSpc>
                <a:spcPct val="150000"/>
              </a:lnSpc>
              <a:buFont typeface="+mj-lt"/>
              <a:buAutoNum type="arabicPeriod"/>
            </a:pPr>
            <a:endParaRPr lang="en-US" altLang="zh-CN" dirty="0">
              <a:latin typeface="Gill Sans MT" panose="020B0502020104020203" pitchFamily="34" charset="0"/>
              <a:ea typeface="+mj-ea"/>
            </a:endParaRPr>
          </a:p>
          <a:p>
            <a:pPr marL="236990" lvl="1" indent="0" eaLnBrk="1" latinLnBrk="1" hangingPunct="1">
              <a:lnSpc>
                <a:spcPct val="150000"/>
              </a:lnSpc>
              <a:buNone/>
            </a:pPr>
            <a:endParaRPr lang="zh-CN" altLang="en-US" dirty="0">
              <a:latin typeface="Gill Sans MT" panose="020B0502020104020203" pitchFamily="34" charset="0"/>
              <a:ea typeface="+mj-ea"/>
            </a:endParaRPr>
          </a:p>
          <a:p>
            <a:pPr marL="579890" lvl="1" indent="-342900" eaLnBrk="1" latinLnBrk="1" hangingPunct="1">
              <a:lnSpc>
                <a:spcPct val="150000"/>
              </a:lnSpc>
              <a:buFont typeface="+mj-lt"/>
              <a:buAutoNum type="arabicPeriod"/>
            </a:pPr>
            <a:r>
              <a:rPr lang="en-US" altLang="zh-CN" b="1" dirty="0" err="1">
                <a:latin typeface="Gill Sans MT" panose="020B0502020104020203" pitchFamily="34" charset="0"/>
                <a:ea typeface="+mj-ea"/>
              </a:rPr>
              <a:t>PyPy</a:t>
            </a:r>
            <a:r>
              <a:rPr lang="zh-CN" altLang="en-US" b="1" dirty="0">
                <a:latin typeface="Gill Sans MT" panose="020B0502020104020203" pitchFamily="34" charset="0"/>
                <a:ea typeface="+mj-ea"/>
              </a:rPr>
              <a:t>：</a:t>
            </a:r>
            <a:r>
              <a:rPr lang="zh-CN" altLang="en-US" dirty="0"/>
              <a:t>基于</a:t>
            </a:r>
            <a:r>
              <a:rPr lang="en-US" altLang="zh-CN" dirty="0"/>
              <a:t>RPython</a:t>
            </a:r>
            <a:r>
              <a:rPr lang="zh-CN" altLang="en-US" dirty="0"/>
              <a:t>语言构建，</a:t>
            </a:r>
            <a:r>
              <a:rPr lang="en-US" altLang="zh-CN" dirty="0"/>
              <a:t> </a:t>
            </a:r>
            <a:r>
              <a:rPr lang="zh-CN" altLang="en-US" dirty="0"/>
              <a:t>利用 </a:t>
            </a:r>
            <a:r>
              <a:rPr lang="en-US" altLang="zh-CN" dirty="0"/>
              <a:t>JIT</a:t>
            </a:r>
            <a:r>
              <a:rPr lang="zh-CN" altLang="en-US" dirty="0"/>
              <a:t> 即时编译来执行 </a:t>
            </a:r>
            <a:r>
              <a:rPr lang="en-US" altLang="zh-CN" dirty="0"/>
              <a:t>Python </a:t>
            </a:r>
            <a:r>
              <a:rPr lang="zh-CN" altLang="en-US" dirty="0"/>
              <a:t>代码。不同于解释器，并不会逐行运行代码，而是在执行程序前先将部分代码编译成机器码。 </a:t>
            </a:r>
            <a:endParaRPr lang="en-US" altLang="zh-CN" dirty="0">
              <a:latin typeface="Gill Sans MT" panose="020B0502020104020203" pitchFamily="34" charset="0"/>
              <a:ea typeface="+mj-ea"/>
            </a:endParaRPr>
          </a:p>
        </p:txBody>
      </p:sp>
      <p:pic>
        <p:nvPicPr>
          <p:cNvPr id="3" name="图片 2">
            <a:extLst>
              <a:ext uri="{FF2B5EF4-FFF2-40B4-BE49-F238E27FC236}">
                <a16:creationId xmlns:a16="http://schemas.microsoft.com/office/drawing/2014/main" id="{E1FA94C7-C851-FF4B-9D66-99FF40485213}"/>
              </a:ext>
            </a:extLst>
          </p:cNvPr>
          <p:cNvPicPr>
            <a:picLocks noChangeAspect="1"/>
          </p:cNvPicPr>
          <p:nvPr/>
        </p:nvPicPr>
        <p:blipFill>
          <a:blip r:embed="rId2"/>
          <a:stretch>
            <a:fillRect/>
          </a:stretch>
        </p:blipFill>
        <p:spPr>
          <a:xfrm>
            <a:off x="2046089" y="2276872"/>
            <a:ext cx="8104584" cy="1206831"/>
          </a:xfrm>
          <a:prstGeom prst="rect">
            <a:avLst/>
          </a:prstGeom>
        </p:spPr>
      </p:pic>
      <p:pic>
        <p:nvPicPr>
          <p:cNvPr id="7" name="图片 6">
            <a:extLst>
              <a:ext uri="{FF2B5EF4-FFF2-40B4-BE49-F238E27FC236}">
                <a16:creationId xmlns:a16="http://schemas.microsoft.com/office/drawing/2014/main" id="{78562EFB-E16D-CE47-BA61-AF1EEC68E2C1}"/>
              </a:ext>
            </a:extLst>
          </p:cNvPr>
          <p:cNvPicPr>
            <a:picLocks noChangeAspect="1"/>
          </p:cNvPicPr>
          <p:nvPr/>
        </p:nvPicPr>
        <p:blipFill>
          <a:blip r:embed="rId3"/>
          <a:stretch>
            <a:fillRect/>
          </a:stretch>
        </p:blipFill>
        <p:spPr>
          <a:xfrm>
            <a:off x="2053079" y="4347799"/>
            <a:ext cx="8104584" cy="2004002"/>
          </a:xfrm>
          <a:prstGeom prst="rect">
            <a:avLst/>
          </a:prstGeom>
        </p:spPr>
      </p:pic>
    </p:spTree>
    <p:extLst>
      <p:ext uri="{BB962C8B-B14F-4D97-AF65-F5344CB8AC3E}">
        <p14:creationId xmlns:p14="http://schemas.microsoft.com/office/powerpoint/2010/main" val="249501390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chemeClr val="bg2"/>
                </a:solidFill>
                <a:latin typeface="Gill Sans MT" panose="020B0502020104020203" pitchFamily="34" charset="0"/>
              </a:rPr>
              <a:t>传统编译器</a:t>
            </a:r>
            <a:endParaRPr lang="en-US" altLang="zh-CN" sz="2400" b="1"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GCC</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 and 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GCC</a:t>
            </a:r>
            <a:r>
              <a:rPr lang="zh-CN" altLang="en-US" sz="1800" dirty="0">
                <a:solidFill>
                  <a:schemeClr val="bg2"/>
                </a:solidFill>
                <a:latin typeface="Gill Sans MT" panose="020B0502020104020203" pitchFamily="34" charset="0"/>
              </a:rPr>
              <a:t> 编译过程和原理</a:t>
            </a:r>
            <a:endParaRPr lang="en-US" altLang="zh-CN" sz="18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LLVM/Clang</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and</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LLVM</a:t>
            </a:r>
            <a:r>
              <a:rPr lang="zh-CN" altLang="en-US" sz="2000" dirty="0">
                <a:solidFill>
                  <a:schemeClr val="bg2"/>
                </a:solidFill>
                <a:latin typeface="Gill Sans MT" panose="020B0502020104020203" pitchFamily="34" charset="0"/>
              </a:rPr>
              <a:t> 架构和原理</a:t>
            </a:r>
            <a:endParaRPr lang="en-US" altLang="zh-CN" sz="2000" dirty="0">
              <a:solidFill>
                <a:schemeClr val="bg2"/>
              </a:solidFill>
              <a:latin typeface="Gill Sans MT" panose="020B0502020104020203" pitchFamily="34" charset="0"/>
            </a:endParaRPr>
          </a:p>
          <a:p>
            <a:pPr marL="457200" indent="-457200">
              <a:lnSpc>
                <a:spcPct val="130000"/>
              </a:lnSpc>
              <a:buFont typeface="+mj-lt"/>
              <a:buAutoNum type="arabicPeriod"/>
            </a:pP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编译器</a:t>
            </a:r>
          </a:p>
          <a:p>
            <a:pPr lvl="1">
              <a:lnSpc>
                <a:spcPct val="130000"/>
              </a:lnSpc>
            </a:pPr>
            <a:r>
              <a:rPr lang="en-US" altLang="zh-CN" sz="2000" dirty="0">
                <a:solidFill>
                  <a:srgbClr val="374154"/>
                </a:solidFill>
                <a:latin typeface="Gill Sans MT" panose="020B0502020104020203" pitchFamily="34" charset="0"/>
              </a:rPr>
              <a:t>History</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编译器的发展</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Base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Common architecture</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编译器的通用架构</a:t>
            </a:r>
            <a:endParaRPr lang="en-US" altLang="zh-CN" sz="18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Different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challenge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the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future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zh-CN" altLang="en-US" sz="1800" dirty="0">
                <a:solidFill>
                  <a:srgbClr val="374154"/>
                </a:solidFill>
                <a:latin typeface="Gill Sans MT" panose="020B0502020104020203" pitchFamily="34" charset="0"/>
              </a:rPr>
              <a:t>未来的挑战与思考</a:t>
            </a:r>
            <a:endParaRPr lang="en-US" altLang="zh-CN" sz="2400" b="1"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a:t>
            </a:r>
            <a:r>
              <a:rPr lang="zh-CN" altLang="en-US" b="0" dirty="0"/>
              <a:t> </a:t>
            </a:r>
            <a:r>
              <a:rPr lang="en-US" altLang="zh-CN" b="0" dirty="0"/>
              <a:t>Python</a:t>
            </a:r>
            <a:r>
              <a:rPr lang="zh-CN" altLang="en-US" b="0" dirty="0"/>
              <a:t> </a:t>
            </a:r>
            <a:r>
              <a:rPr lang="en-US" altLang="zh-CN" b="0" dirty="0"/>
              <a:t>Static</a:t>
            </a:r>
            <a:r>
              <a:rPr lang="zh-CN" altLang="en-US" b="0" dirty="0"/>
              <a:t> 静态化</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lnSpc>
                <a:spcPct val="150000"/>
              </a:lnSpc>
              <a:buNone/>
            </a:pPr>
            <a:r>
              <a:rPr lang="en-US" altLang="zh-CN" dirty="0">
                <a:latin typeface="Gill Sans MT" panose="020B0502020104020203" pitchFamily="34" charset="0"/>
              </a:rPr>
              <a:t>AI</a:t>
            </a:r>
            <a:r>
              <a:rPr lang="zh-CN" altLang="en-US" dirty="0">
                <a:latin typeface="Gill Sans MT" panose="020B0502020104020203" pitchFamily="34" charset="0"/>
              </a:rPr>
              <a:t>框架静态化的方案普遍采用修饰符这套方案，这套方案细分下来也有两种不同的方法：</a:t>
            </a:r>
          </a:p>
          <a:p>
            <a:pPr>
              <a:lnSpc>
                <a:spcPct val="150000"/>
              </a:lnSpc>
            </a:pPr>
            <a:r>
              <a:rPr lang="en-US" altLang="zh-CN" dirty="0">
                <a:latin typeface="Gill Sans MT" panose="020B0502020104020203" pitchFamily="34" charset="0"/>
              </a:rPr>
              <a:t>Tracing Based</a:t>
            </a:r>
            <a:r>
              <a:rPr lang="zh-CN" altLang="en-US" dirty="0">
                <a:latin typeface="Gill Sans MT" panose="020B0502020104020203" pitchFamily="34" charset="0"/>
              </a:rPr>
              <a:t>，如 </a:t>
            </a:r>
            <a:r>
              <a:rPr lang="en-US" altLang="zh-CN" dirty="0" err="1">
                <a:latin typeface="Gill Sans MT" panose="020B0502020104020203" pitchFamily="34" charset="0"/>
              </a:rPr>
              <a:t>PyTorch.fx</a:t>
            </a: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AST Transform</a:t>
            </a:r>
            <a:r>
              <a:rPr lang="zh-CN" altLang="en-US" dirty="0">
                <a:latin typeface="Gill Sans MT" panose="020B0502020104020203" pitchFamily="34" charset="0"/>
              </a:rPr>
              <a:t>， 如 </a:t>
            </a:r>
            <a:r>
              <a:rPr lang="en-US" altLang="zh-CN" dirty="0" err="1">
                <a:latin typeface="Gill Sans MT" panose="020B0502020104020203" pitchFamily="34" charset="0"/>
              </a:rPr>
              <a:t>PyTorch.jit.trace</a:t>
            </a:r>
            <a:endParaRPr lang="en-US" altLang="zh-CN" dirty="0">
              <a:latin typeface="Gill Sans MT" panose="020B0502020104020203" pitchFamily="34" charset="0"/>
            </a:endParaRPr>
          </a:p>
        </p:txBody>
      </p:sp>
      <p:pic>
        <p:nvPicPr>
          <p:cNvPr id="2" name="图片 1">
            <a:extLst>
              <a:ext uri="{FF2B5EF4-FFF2-40B4-BE49-F238E27FC236}">
                <a16:creationId xmlns:a16="http://schemas.microsoft.com/office/drawing/2014/main" id="{7CEEDF4C-0A9D-D041-AD00-E84FAED8957C}"/>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1" r="17884"/>
          <a:stretch/>
        </p:blipFill>
        <p:spPr>
          <a:xfrm>
            <a:off x="684774" y="3789040"/>
            <a:ext cx="4117463" cy="1656183"/>
          </a:xfrm>
          <a:prstGeom prst="rect">
            <a:avLst/>
          </a:prstGeom>
        </p:spPr>
      </p:pic>
      <p:pic>
        <p:nvPicPr>
          <p:cNvPr id="6" name="图片 5">
            <a:extLst>
              <a:ext uri="{FF2B5EF4-FFF2-40B4-BE49-F238E27FC236}">
                <a16:creationId xmlns:a16="http://schemas.microsoft.com/office/drawing/2014/main" id="{54316657-F263-2348-9C5F-BEEA3470AEF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371183" y="3785558"/>
            <a:ext cx="6409639" cy="1656182"/>
          </a:xfrm>
          <a:prstGeom prst="rect">
            <a:avLst/>
          </a:prstGeom>
        </p:spPr>
      </p:pic>
    </p:spTree>
    <p:extLst>
      <p:ext uri="{BB962C8B-B14F-4D97-AF65-F5344CB8AC3E}">
        <p14:creationId xmlns:p14="http://schemas.microsoft.com/office/powerpoint/2010/main" val="23549295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a:t>
            </a:r>
            <a:r>
              <a:rPr lang="zh-CN" altLang="en-US" b="0" dirty="0"/>
              <a:t> </a:t>
            </a:r>
            <a:r>
              <a:rPr lang="en-US" altLang="zh-CN" b="0" dirty="0"/>
              <a:t>Python</a:t>
            </a:r>
            <a:r>
              <a:rPr lang="zh-CN" altLang="en-US" b="0" dirty="0"/>
              <a:t> </a:t>
            </a:r>
            <a:r>
              <a:rPr lang="en-US" altLang="zh-CN" b="0" dirty="0"/>
              <a:t>Static</a:t>
            </a:r>
            <a:r>
              <a:rPr lang="zh-CN" altLang="en-US" b="0" dirty="0"/>
              <a:t> 静态化</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lnSpc>
                <a:spcPct val="150000"/>
              </a:lnSpc>
              <a:buNone/>
            </a:pPr>
            <a:r>
              <a:rPr lang="en-US" altLang="zh-CN" b="1" dirty="0">
                <a:latin typeface="Gill Sans MT" panose="020B0502020104020203" pitchFamily="34" charset="0"/>
              </a:rPr>
              <a:t>AI</a:t>
            </a:r>
            <a:r>
              <a:rPr lang="zh-CN" altLang="en-US" b="1" dirty="0">
                <a:latin typeface="Gill Sans MT" panose="020B0502020104020203" pitchFamily="34" charset="0"/>
              </a:rPr>
              <a:t>编译器在 </a:t>
            </a:r>
            <a:r>
              <a:rPr lang="en-US" altLang="zh-CN" b="1" dirty="0">
                <a:latin typeface="Gill Sans MT" panose="020B0502020104020203" pitchFamily="34" charset="0"/>
              </a:rPr>
              <a:t>Python</a:t>
            </a:r>
            <a:r>
              <a:rPr lang="zh-CN" altLang="en-US" b="1" dirty="0">
                <a:latin typeface="Gill Sans MT" panose="020B0502020104020203" pitchFamily="34" charset="0"/>
              </a:rPr>
              <a:t> 静态化方面的挑战：</a:t>
            </a:r>
            <a:endParaRPr lang="zh-CN" altLang="en-US" dirty="0">
              <a:latin typeface="Gill Sans MT" panose="020B0502020104020203" pitchFamily="34" charset="0"/>
            </a:endParaRPr>
          </a:p>
          <a:p>
            <a:pPr>
              <a:lnSpc>
                <a:spcPct val="150000"/>
              </a:lnSpc>
            </a:pPr>
            <a:r>
              <a:rPr lang="zh-CN" altLang="en-US" sz="1800" dirty="0">
                <a:latin typeface="Gill Sans MT" panose="020B0502020104020203" pitchFamily="34" charset="0"/>
              </a:rPr>
              <a:t>类型推导：从 </a:t>
            </a:r>
            <a:r>
              <a:rPr lang="en-US" altLang="zh-CN" sz="1800" dirty="0">
                <a:latin typeface="Gill Sans MT" panose="020B0502020104020203" pitchFamily="34" charset="0"/>
              </a:rPr>
              <a:t>Python</a:t>
            </a:r>
            <a:r>
              <a:rPr lang="zh-CN" altLang="en-US" sz="1800" dirty="0">
                <a:latin typeface="Gill Sans MT" panose="020B0502020104020203" pitchFamily="34" charset="0"/>
              </a:rPr>
              <a:t> 动态类型到编译器 </a:t>
            </a:r>
            <a:r>
              <a:rPr lang="en-US" altLang="zh-CN" sz="1800" dirty="0">
                <a:latin typeface="Gill Sans MT" panose="020B0502020104020203" pitchFamily="34" charset="0"/>
              </a:rPr>
              <a:t>IR</a:t>
            </a:r>
            <a:r>
              <a:rPr lang="zh-CN" altLang="en-US" sz="1800" dirty="0">
                <a:latin typeface="Gill Sans MT" panose="020B0502020104020203" pitchFamily="34" charset="0"/>
              </a:rPr>
              <a:t> 静态类型</a:t>
            </a:r>
          </a:p>
          <a:p>
            <a:pPr>
              <a:lnSpc>
                <a:spcPct val="150000"/>
              </a:lnSpc>
            </a:pPr>
            <a:r>
              <a:rPr lang="zh-CN" altLang="en-US" sz="1800" dirty="0">
                <a:latin typeface="Gill Sans MT" panose="020B0502020104020203" pitchFamily="34" charset="0"/>
              </a:rPr>
              <a:t>控制流的表达：</a:t>
            </a:r>
            <a:r>
              <a:rPr lang="en-US" altLang="zh-CN" sz="1800" dirty="0">
                <a:latin typeface="Gill Sans MT" panose="020B0502020104020203" pitchFamily="34" charset="0"/>
              </a:rPr>
              <a:t>if</a:t>
            </a:r>
            <a:r>
              <a:rPr lang="zh-CN" altLang="en-US" sz="1800" dirty="0">
                <a:latin typeface="Gill Sans MT" panose="020B0502020104020203" pitchFamily="34" charset="0"/>
              </a:rPr>
              <a:t>、</a:t>
            </a:r>
            <a:r>
              <a:rPr lang="en-US" altLang="zh-CN" sz="1800" dirty="0">
                <a:latin typeface="Gill Sans MT" panose="020B0502020104020203" pitchFamily="34" charset="0"/>
              </a:rPr>
              <a:t>else</a:t>
            </a:r>
            <a:r>
              <a:rPr lang="zh-CN" altLang="en-US" sz="1800" dirty="0">
                <a:latin typeface="Gill Sans MT" panose="020B0502020104020203" pitchFamily="34" charset="0"/>
              </a:rPr>
              <a:t>、</a:t>
            </a:r>
            <a:r>
              <a:rPr lang="en-US" altLang="zh-CN" sz="1800" dirty="0">
                <a:latin typeface="Gill Sans MT" panose="020B0502020104020203" pitchFamily="34" charset="0"/>
              </a:rPr>
              <a:t>while</a:t>
            </a:r>
            <a:r>
              <a:rPr lang="zh-CN" altLang="en-US" sz="1800" dirty="0">
                <a:latin typeface="Gill Sans MT" panose="020B0502020104020203" pitchFamily="34" charset="0"/>
              </a:rPr>
              <a:t>、</a:t>
            </a:r>
            <a:r>
              <a:rPr lang="en-US" altLang="zh-CN" sz="1800" dirty="0">
                <a:latin typeface="Gill Sans MT" panose="020B0502020104020203" pitchFamily="34" charset="0"/>
              </a:rPr>
              <a:t>for</a:t>
            </a:r>
            <a:r>
              <a:rPr lang="zh-CN" altLang="en-US" sz="1800" dirty="0">
                <a:latin typeface="Gill Sans MT" panose="020B0502020104020203" pitchFamily="34" charset="0"/>
              </a:rPr>
              <a:t>等控制表达</a:t>
            </a:r>
          </a:p>
          <a:p>
            <a:pPr>
              <a:lnSpc>
                <a:spcPct val="150000"/>
              </a:lnSpc>
            </a:pPr>
            <a:r>
              <a:rPr lang="zh-CN" altLang="en-US" sz="1800" dirty="0">
                <a:latin typeface="Gill Sans MT" panose="020B0502020104020203" pitchFamily="34" charset="0"/>
              </a:rPr>
              <a:t>灵活的语和数据类型转换：针对 </a:t>
            </a:r>
            <a:r>
              <a:rPr lang="en-US" altLang="zh-CN" sz="1800" dirty="0">
                <a:latin typeface="Gill Sans MT" panose="020B0502020104020203" pitchFamily="34" charset="0"/>
              </a:rPr>
              <a:t>Slice</a:t>
            </a:r>
            <a:r>
              <a:rPr lang="zh-CN" altLang="en-US" sz="1800" dirty="0">
                <a:latin typeface="Gill Sans MT" panose="020B0502020104020203" pitchFamily="34" charset="0"/>
              </a:rPr>
              <a:t>、</a:t>
            </a:r>
            <a:r>
              <a:rPr lang="en-US" altLang="zh-CN" sz="1800" dirty="0">
                <a:latin typeface="Gill Sans MT" panose="020B0502020104020203" pitchFamily="34" charset="0"/>
              </a:rPr>
              <a:t>Dict</a:t>
            </a:r>
            <a:r>
              <a:rPr lang="zh-CN" altLang="en-US" sz="1800" dirty="0">
                <a:latin typeface="Gill Sans MT" panose="020B0502020104020203" pitchFamily="34" charset="0"/>
              </a:rPr>
              <a:t>、</a:t>
            </a:r>
            <a:r>
              <a:rPr lang="en-US" altLang="zh-CN" sz="1800" dirty="0">
                <a:latin typeface="Gill Sans MT" panose="020B0502020104020203" pitchFamily="34" charset="0"/>
              </a:rPr>
              <a:t>Index</a:t>
            </a:r>
            <a:r>
              <a:rPr lang="zh-CN" altLang="en-US" sz="1800" dirty="0">
                <a:latin typeface="Gill Sans MT" panose="020B0502020104020203" pitchFamily="34" charset="0"/>
              </a:rPr>
              <a:t>等操作</a:t>
            </a:r>
          </a:p>
          <a:p>
            <a:pPr>
              <a:lnSpc>
                <a:spcPct val="150000"/>
              </a:lnSpc>
            </a:pPr>
            <a:r>
              <a:rPr lang="en-US" altLang="zh-CN" sz="1800" dirty="0">
                <a:latin typeface="Gill Sans MT" panose="020B0502020104020203" pitchFamily="34" charset="0"/>
              </a:rPr>
              <a:t>JIT</a:t>
            </a:r>
            <a:r>
              <a:rPr lang="zh-CN" altLang="en-US" sz="1800" dirty="0">
                <a:latin typeface="Gill Sans MT" panose="020B0502020104020203" pitchFamily="34" charset="0"/>
              </a:rPr>
              <a:t>的编译性能：</a:t>
            </a:r>
            <a:r>
              <a:rPr lang="en-US" altLang="zh-CN" sz="1800" dirty="0">
                <a:latin typeface="Gill Sans MT" panose="020B0502020104020203" pitchFamily="34" charset="0"/>
              </a:rPr>
              <a:t>Tracing Based</a:t>
            </a:r>
            <a:r>
              <a:rPr lang="zh-CN" altLang="en-US" sz="1800" dirty="0">
                <a:latin typeface="Gill Sans MT" panose="020B0502020104020203" pitchFamily="34" charset="0"/>
              </a:rPr>
              <a:t> 还是 </a:t>
            </a:r>
            <a:r>
              <a:rPr lang="en-US" altLang="zh-CN" sz="1800" dirty="0">
                <a:latin typeface="Gill Sans MT" panose="020B0502020104020203" pitchFamily="34" charset="0"/>
              </a:rPr>
              <a:t>AST Transform</a:t>
            </a:r>
            <a:r>
              <a:rPr lang="zh-CN" altLang="en-US" sz="1800" dirty="0">
                <a:latin typeface="Gill Sans MT" panose="020B0502020104020203" pitchFamily="34" charset="0"/>
              </a:rPr>
              <a:t> 都需要增加额外的编译开销</a:t>
            </a:r>
          </a:p>
          <a:p>
            <a:pPr marL="0" indent="0">
              <a:lnSpc>
                <a:spcPct val="150000"/>
              </a:lnSpc>
              <a:buNone/>
            </a:pPr>
            <a:endParaRPr lang="en-US" altLang="zh-CN" sz="1800" dirty="0">
              <a:latin typeface="Gill Sans MT" panose="020B0502020104020203" pitchFamily="34" charset="0"/>
            </a:endParaRPr>
          </a:p>
        </p:txBody>
      </p:sp>
    </p:spTree>
    <p:extLst>
      <p:ext uri="{BB962C8B-B14F-4D97-AF65-F5344CB8AC3E}">
        <p14:creationId xmlns:p14="http://schemas.microsoft.com/office/powerpoint/2010/main" val="81179633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II:</a:t>
            </a:r>
            <a:r>
              <a:rPr lang="zh-CN" altLang="en-US" b="0" dirty="0"/>
              <a:t> </a:t>
            </a:r>
            <a:r>
              <a:rPr lang="en-US" altLang="zh-CN" b="0" dirty="0"/>
              <a:t>Toward</a:t>
            </a:r>
            <a:r>
              <a:rPr lang="zh-CN" altLang="en-US" b="0" dirty="0"/>
              <a:t> </a:t>
            </a:r>
            <a:r>
              <a:rPr lang="en-US" altLang="zh-CN" b="0" dirty="0"/>
              <a:t>DSA</a:t>
            </a:r>
            <a:endParaRPr lang="zh-CN" altLang="en-US" b="0"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eaLnBrk="1" latinLnBrk="1" hangingPunct="1">
              <a:lnSpc>
                <a:spcPct val="150000"/>
              </a:lnSpc>
              <a:buNone/>
            </a:pPr>
            <a:r>
              <a:rPr lang="en-US" altLang="zh-CN" b="1" dirty="0">
                <a:latin typeface="Gill Sans MT" panose="020B0502020104020203" pitchFamily="34" charset="0"/>
              </a:rPr>
              <a:t>DSA</a:t>
            </a:r>
            <a:r>
              <a:rPr lang="zh-CN" altLang="en-US" b="1" dirty="0">
                <a:latin typeface="Gill Sans MT" panose="020B0502020104020203" pitchFamily="34" charset="0"/>
              </a:rPr>
              <a:t> 专用硬件架构：</a:t>
            </a:r>
            <a:endParaRPr lang="en-US" altLang="zh-CN" b="1" dirty="0">
              <a:latin typeface="Gill Sans MT" panose="020B0502020104020203" pitchFamily="34" charset="0"/>
            </a:endParaRPr>
          </a:p>
          <a:p>
            <a:pPr eaLnBrk="1" latinLnBrk="1" hangingPunct="1">
              <a:lnSpc>
                <a:spcPct val="150000"/>
              </a:lnSpc>
            </a:pPr>
            <a:r>
              <a:rPr lang="en-US" altLang="zh-CN" dirty="0">
                <a:latin typeface="Gill Sans MT" panose="020B0502020104020203" pitchFamily="34" charset="0"/>
              </a:rPr>
              <a:t>AI</a:t>
            </a:r>
            <a:r>
              <a:rPr lang="zh-CN" altLang="en-US" dirty="0">
                <a:latin typeface="Gill Sans MT" panose="020B0502020104020203" pitchFamily="34" charset="0"/>
              </a:rPr>
              <a:t> 训练和推理都是对性能敏感，所以在</a:t>
            </a:r>
            <a:r>
              <a:rPr lang="en-US" altLang="zh-CN" dirty="0">
                <a:latin typeface="Gill Sans MT" panose="020B0502020104020203" pitchFamily="34" charset="0"/>
              </a:rPr>
              <a:t>AI</a:t>
            </a:r>
            <a:r>
              <a:rPr lang="zh-CN" altLang="en-US" dirty="0">
                <a:latin typeface="Gill Sans MT" panose="020B0502020104020203" pitchFamily="34" charset="0"/>
              </a:rPr>
              <a:t>的场景中大量用到加速器，包括</a:t>
            </a:r>
            <a:r>
              <a:rPr lang="en-US" altLang="zh-CN" dirty="0">
                <a:latin typeface="Gill Sans MT" panose="020B0502020104020203" pitchFamily="34" charset="0"/>
              </a:rPr>
              <a:t>CPU</a:t>
            </a:r>
            <a:r>
              <a:rPr lang="zh-CN" altLang="en-US" dirty="0">
                <a:latin typeface="Gill Sans MT" panose="020B0502020104020203" pitchFamily="34" charset="0"/>
              </a:rPr>
              <a:t> </a:t>
            </a:r>
            <a:r>
              <a:rPr lang="en-US" altLang="zh-CN" dirty="0">
                <a:latin typeface="Gill Sans MT" panose="020B0502020104020203" pitchFamily="34" charset="0"/>
              </a:rPr>
              <a:t>SIMD</a:t>
            </a:r>
            <a:r>
              <a:rPr lang="zh-CN" altLang="en-US" dirty="0">
                <a:latin typeface="Gill Sans MT" panose="020B0502020104020203" pitchFamily="34" charset="0"/>
              </a:rPr>
              <a:t>单元、</a:t>
            </a:r>
            <a:r>
              <a:rPr lang="en-US" altLang="zh-CN" dirty="0">
                <a:latin typeface="Gill Sans MT" panose="020B0502020104020203" pitchFamily="34" charset="0"/>
              </a:rPr>
              <a:t>GPU</a:t>
            </a:r>
            <a:r>
              <a:rPr lang="zh-CN" altLang="en-US" dirty="0">
                <a:latin typeface="Gill Sans MT" panose="020B0502020104020203" pitchFamily="34" charset="0"/>
              </a:rPr>
              <a:t> </a:t>
            </a:r>
            <a:r>
              <a:rPr lang="en-US" altLang="zh-CN" dirty="0">
                <a:latin typeface="Gill Sans MT" panose="020B0502020104020203" pitchFamily="34" charset="0"/>
              </a:rPr>
              <a:t>SIMT</a:t>
            </a:r>
            <a:r>
              <a:rPr lang="zh-CN" altLang="en-US" dirty="0">
                <a:latin typeface="Gill Sans MT" panose="020B0502020104020203" pitchFamily="34" charset="0"/>
              </a:rPr>
              <a:t>架构、华为昇腾</a:t>
            </a:r>
            <a:r>
              <a:rPr lang="en-US" altLang="zh-CN" dirty="0">
                <a:latin typeface="Gill Sans MT" panose="020B0502020104020203" pitchFamily="34" charset="0"/>
              </a:rPr>
              <a:t>Ascend</a:t>
            </a:r>
            <a:r>
              <a:rPr lang="zh-CN" altLang="en-US" dirty="0">
                <a:latin typeface="Gill Sans MT" panose="020B0502020104020203" pitchFamily="34" charset="0"/>
              </a:rPr>
              <a:t> </a:t>
            </a:r>
            <a:r>
              <a:rPr lang="en-US" altLang="zh-CN" dirty="0">
                <a:latin typeface="Gill Sans MT" panose="020B0502020104020203" pitchFamily="34" charset="0"/>
              </a:rPr>
              <a:t>Cube</a:t>
            </a:r>
            <a:r>
              <a:rPr lang="zh-CN" altLang="en-US" dirty="0">
                <a:latin typeface="Gill Sans MT" panose="020B0502020104020203" pitchFamily="34" charset="0"/>
              </a:rPr>
              <a:t>核等专用架构，</a:t>
            </a:r>
            <a:r>
              <a:rPr lang="en-US" altLang="zh-CN" dirty="0">
                <a:latin typeface="Gill Sans MT" panose="020B0502020104020203" pitchFamily="34" charset="0"/>
              </a:rPr>
              <a:t> NV GPU</a:t>
            </a:r>
            <a:r>
              <a:rPr lang="zh-CN" altLang="en-US" dirty="0">
                <a:latin typeface="Gill Sans MT" panose="020B0502020104020203" pitchFamily="34" charset="0"/>
              </a:rPr>
              <a:t> </a:t>
            </a:r>
            <a:r>
              <a:rPr lang="en-US" altLang="zh-CN" dirty="0">
                <a:latin typeface="Gill Sans MT" panose="020B0502020104020203" pitchFamily="34" charset="0"/>
              </a:rPr>
              <a:t>H100</a:t>
            </a:r>
            <a:r>
              <a:rPr lang="zh-CN" altLang="en-US" dirty="0">
                <a:latin typeface="Gill Sans MT" panose="020B0502020104020203" pitchFamily="34" charset="0"/>
              </a:rPr>
              <a:t>架构</a:t>
            </a:r>
            <a:r>
              <a:rPr lang="en-US" altLang="zh-CN" dirty="0">
                <a:latin typeface="Gill Sans MT" panose="020B0502020104020203" pitchFamily="34" charset="0"/>
              </a:rPr>
              <a:t>DSA</a:t>
            </a:r>
            <a:r>
              <a:rPr lang="zh-CN" altLang="en-US" dirty="0">
                <a:latin typeface="Gill Sans MT" panose="020B0502020104020203" pitchFamily="34" charset="0"/>
              </a:rPr>
              <a:t>特征也逐步明显。</a:t>
            </a:r>
            <a:endParaRPr lang="en-US" altLang="zh-CN" dirty="0">
              <a:latin typeface="Gill Sans MT" panose="020B0502020104020203" pitchFamily="34" charset="0"/>
            </a:endParaRPr>
          </a:p>
          <a:p>
            <a:pPr eaLnBrk="1" latinLnBrk="1" hangingPunct="1">
              <a:lnSpc>
                <a:spcPct val="150000"/>
              </a:lnSpc>
            </a:pPr>
            <a:r>
              <a:rPr lang="zh-CN" altLang="en-US" dirty="0">
                <a:latin typeface="Gill Sans MT" panose="020B0502020104020203" pitchFamily="34" charset="0"/>
              </a:rPr>
              <a:t>因此 </a:t>
            </a:r>
            <a:r>
              <a:rPr lang="en-US" altLang="zh-CN" dirty="0">
                <a:latin typeface="Gill Sans MT" panose="020B0502020104020203" pitchFamily="34" charset="0"/>
              </a:rPr>
              <a:t>AI</a:t>
            </a:r>
            <a:r>
              <a:rPr lang="zh-CN" altLang="en-US" dirty="0">
                <a:latin typeface="Gill Sans MT" panose="020B0502020104020203" pitchFamily="34" charset="0"/>
              </a:rPr>
              <a:t> 编译器逐步成为发挥多样性算力的关键，特别是近期 </a:t>
            </a:r>
            <a:r>
              <a:rPr lang="en-US" altLang="zh-CN" dirty="0">
                <a:latin typeface="Gill Sans MT" panose="020B0502020104020203" pitchFamily="34" charset="0"/>
              </a:rPr>
              <a:t>Dataflow</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SIMD</a:t>
            </a:r>
            <a:r>
              <a:rPr lang="zh-CN" altLang="en-US" dirty="0">
                <a:latin typeface="Gill Sans MT" panose="020B0502020104020203" pitchFamily="34" charset="0"/>
              </a:rPr>
              <a:t> 类 </a:t>
            </a:r>
            <a:r>
              <a:rPr lang="en-US" altLang="zh-CN" dirty="0">
                <a:latin typeface="Gill Sans MT" panose="020B0502020104020203" pitchFamily="34" charset="0"/>
              </a:rPr>
              <a:t>DSA</a:t>
            </a:r>
            <a:r>
              <a:rPr lang="zh-CN" altLang="en-US" dirty="0">
                <a:latin typeface="Gill Sans MT" panose="020B0502020104020203" pitchFamily="34" charset="0"/>
              </a:rPr>
              <a:t>芯片占比逐步提升的情况下。</a:t>
            </a:r>
            <a:endParaRPr lang="en-US" altLang="zh-CN" dirty="0">
              <a:latin typeface="Gill Sans MT" panose="020B0502020104020203" pitchFamily="34" charset="0"/>
            </a:endParaRPr>
          </a:p>
          <a:p>
            <a:pPr marL="0" indent="0" eaLnBrk="1" latinLnBrk="1" hangingPunct="1">
              <a:lnSpc>
                <a:spcPct val="150000"/>
              </a:lnSpc>
              <a:buNone/>
            </a:pPr>
            <a:endParaRPr lang="en-US" altLang="zh-CN" sz="1600" dirty="0">
              <a:latin typeface="Gill Sans MT" panose="020B0502020104020203" pitchFamily="34" charset="0"/>
            </a:endParaRPr>
          </a:p>
          <a:p>
            <a:pPr marL="0" indent="0" eaLnBrk="1" latinLnBrk="1" hangingPunct="1">
              <a:lnSpc>
                <a:spcPct val="150000"/>
              </a:lnSpc>
              <a:buNone/>
            </a:pPr>
            <a:r>
              <a:rPr lang="en-US" altLang="zh-CN" b="1" dirty="0">
                <a:latin typeface="Gill Sans MT" panose="020B0502020104020203" pitchFamily="34" charset="0"/>
              </a:rPr>
              <a:t>Dataflow</a:t>
            </a:r>
            <a:r>
              <a:rPr lang="zh-CN" altLang="en-US" b="1" dirty="0">
                <a:latin typeface="Gill Sans MT" panose="020B0502020104020203" pitchFamily="34" charset="0"/>
              </a:rPr>
              <a:t>：</a:t>
            </a:r>
            <a:endParaRPr lang="en-US" altLang="zh-CN" b="1" dirty="0">
              <a:latin typeface="Gill Sans MT" panose="020B0502020104020203" pitchFamily="34" charset="0"/>
            </a:endParaRPr>
          </a:p>
          <a:p>
            <a:pPr eaLnBrk="1" latinLnBrk="1" hangingPunct="1">
              <a:lnSpc>
                <a:spcPct val="150000"/>
              </a:lnSpc>
            </a:pPr>
            <a:r>
              <a:rPr lang="en-US" altLang="zh-CN" dirty="0">
                <a:latin typeface="Gill Sans MT" panose="020B0502020104020203" pitchFamily="34" charset="0"/>
              </a:rPr>
              <a:t>Dataflow</a:t>
            </a:r>
            <a:r>
              <a:rPr lang="zh-CN" altLang="en-US" dirty="0">
                <a:latin typeface="Gill Sans MT" panose="020B0502020104020203" pitchFamily="34" charset="0"/>
              </a:rPr>
              <a:t> 的执行调度更加能发挥芯片的性能，即芯片进行整图或者子图的调度，而不是像</a:t>
            </a:r>
            <a:r>
              <a:rPr lang="en-US" altLang="zh-CN" dirty="0">
                <a:latin typeface="Gill Sans MT" panose="020B0502020104020203" pitchFamily="34" charset="0"/>
              </a:rPr>
              <a:t>GPU</a:t>
            </a:r>
            <a:r>
              <a:rPr lang="zh-CN" altLang="en-US" dirty="0">
                <a:latin typeface="Gill Sans MT" panose="020B0502020104020203" pitchFamily="34" charset="0"/>
              </a:rPr>
              <a:t>那样，主流是 </a:t>
            </a:r>
            <a:r>
              <a:rPr lang="en-US" altLang="zh-CN" dirty="0">
                <a:latin typeface="Gill Sans MT" panose="020B0502020104020203" pitchFamily="34" charset="0"/>
              </a:rPr>
              <a:t>kernel by kernel</a:t>
            </a:r>
            <a:r>
              <a:rPr lang="zh-CN" altLang="en-US" dirty="0">
                <a:latin typeface="Gill Sans MT" panose="020B0502020104020203" pitchFamily="34" charset="0"/>
              </a:rPr>
              <a:t>的调度。</a:t>
            </a:r>
            <a:endParaRPr lang="en-US" altLang="zh-CN" sz="1600" dirty="0">
              <a:latin typeface="Gill Sans MT" panose="020B0502020104020203" pitchFamily="34" charset="0"/>
            </a:endParaRPr>
          </a:p>
        </p:txBody>
      </p:sp>
    </p:spTree>
    <p:extLst>
      <p:ext uri="{BB962C8B-B14F-4D97-AF65-F5344CB8AC3E}">
        <p14:creationId xmlns:p14="http://schemas.microsoft.com/office/powerpoint/2010/main" val="101733244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II:</a:t>
            </a:r>
            <a:r>
              <a:rPr lang="zh-CN" altLang="en-US" b="0" dirty="0"/>
              <a:t> </a:t>
            </a:r>
            <a:r>
              <a:rPr lang="en-US" altLang="zh-CN" b="0" dirty="0"/>
              <a:t>Toward</a:t>
            </a:r>
            <a:r>
              <a:rPr lang="zh-CN" altLang="en-US" b="0" dirty="0"/>
              <a:t> </a:t>
            </a:r>
            <a:r>
              <a:rPr lang="en-US" altLang="zh-CN" b="0" dirty="0"/>
              <a:t>DSA</a:t>
            </a:r>
            <a:endParaRPr lang="zh-CN" altLang="en-US" b="0"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编译器在性能优化的难度和复杂度挑战变大：</a:t>
            </a:r>
            <a:endParaRPr lang="zh-CN" altLang="en-US" dirty="0">
              <a:latin typeface="Gill Sans MT" panose="020B0502020104020203" pitchFamily="34" charset="0"/>
            </a:endParaRPr>
          </a:p>
          <a:p>
            <a:pPr>
              <a:lnSpc>
                <a:spcPct val="150000"/>
              </a:lnSpc>
            </a:pPr>
            <a:r>
              <a:rPr lang="zh-CN" altLang="en-US" dirty="0">
                <a:latin typeface="Gill Sans MT" panose="020B0502020104020203" pitchFamily="34" charset="0"/>
              </a:rPr>
              <a:t>性能优化依赖图算融合优化，图层和算子层独立优化无法充分发挥芯片性能，需要图算融合优化，例如子图切分、子图内垂直融合优化和水平并行优化；</a:t>
            </a:r>
          </a:p>
          <a:p>
            <a:pPr>
              <a:lnSpc>
                <a:spcPct val="150000"/>
              </a:lnSpc>
            </a:pPr>
            <a:r>
              <a:rPr lang="zh-CN" altLang="en-US" dirty="0">
                <a:latin typeface="Gill Sans MT" panose="020B0502020104020203" pitchFamily="34" charset="0"/>
              </a:rPr>
              <a:t>优化复杂度提升，标量</a:t>
            </a:r>
            <a:r>
              <a:rPr lang="en-US" altLang="zh-CN" dirty="0">
                <a:latin typeface="Gill Sans MT" panose="020B0502020104020203" pitchFamily="34" charset="0"/>
              </a:rPr>
              <a:t>+</a:t>
            </a:r>
            <a:r>
              <a:rPr lang="zh-CN" altLang="en-US" dirty="0">
                <a:latin typeface="Gill Sans MT" panose="020B0502020104020203" pitchFamily="34" charset="0"/>
              </a:rPr>
              <a:t>向量</a:t>
            </a:r>
            <a:r>
              <a:rPr lang="en-US" altLang="zh-CN" dirty="0">
                <a:latin typeface="Gill Sans MT" panose="020B0502020104020203" pitchFamily="34" charset="0"/>
              </a:rPr>
              <a:t>+</a:t>
            </a:r>
            <a:r>
              <a:rPr lang="zh-CN" altLang="en-US" dirty="0">
                <a:latin typeface="Gill Sans MT" panose="020B0502020104020203" pitchFamily="34" charset="0"/>
              </a:rPr>
              <a:t>张量</a:t>
            </a:r>
            <a:r>
              <a:rPr lang="en-US" altLang="zh-CN" dirty="0">
                <a:latin typeface="Gill Sans MT" panose="020B0502020104020203" pitchFamily="34" charset="0"/>
              </a:rPr>
              <a:t>+</a:t>
            </a:r>
            <a:r>
              <a:rPr lang="zh-CN" altLang="en-US" dirty="0">
                <a:latin typeface="Gill Sans MT" panose="020B0502020104020203" pitchFamily="34" charset="0"/>
              </a:rPr>
              <a:t>加速指令、多级的存储结构，导致 </a:t>
            </a:r>
            <a:r>
              <a:rPr lang="en-US" altLang="zh-CN" dirty="0">
                <a:latin typeface="Gill Sans MT" panose="020B0502020104020203" pitchFamily="34" charset="0"/>
              </a:rPr>
              <a:t>Kernel</a:t>
            </a:r>
            <a:r>
              <a:rPr lang="zh-CN" altLang="en-US" dirty="0">
                <a:latin typeface="Gill Sans MT" panose="020B0502020104020203" pitchFamily="34" charset="0"/>
              </a:rPr>
              <a:t> 实现 </a:t>
            </a:r>
            <a:r>
              <a:rPr lang="en-US" altLang="zh-CN" dirty="0">
                <a:latin typeface="Gill Sans MT" panose="020B0502020104020203" pitchFamily="34" charset="0"/>
              </a:rPr>
              <a:t>Schedule</a:t>
            </a:r>
            <a:r>
              <a:rPr lang="zh-CN" altLang="en-US" dirty="0">
                <a:latin typeface="Gill Sans MT" panose="020B0502020104020203" pitchFamily="34" charset="0"/>
              </a:rPr>
              <a:t>、</a:t>
            </a:r>
            <a:r>
              <a:rPr lang="en-US" altLang="zh-CN" dirty="0">
                <a:latin typeface="Gill Sans MT" panose="020B0502020104020203" pitchFamily="34" charset="0"/>
              </a:rPr>
              <a:t>Tilling</a:t>
            </a:r>
            <a:r>
              <a:rPr lang="zh-CN" altLang="en-US" dirty="0">
                <a:latin typeface="Gill Sans MT" panose="020B0502020104020203" pitchFamily="34" charset="0"/>
              </a:rPr>
              <a:t>、</a:t>
            </a:r>
            <a:r>
              <a:rPr lang="en-US" altLang="zh-CN" dirty="0">
                <a:latin typeface="Gill Sans MT" panose="020B0502020104020203" pitchFamily="34" charset="0"/>
              </a:rPr>
              <a:t>Vectorization</a:t>
            </a:r>
            <a:r>
              <a:rPr lang="zh-CN" altLang="en-US" dirty="0">
                <a:latin typeface="Gill Sans MT" panose="020B0502020104020203" pitchFamily="34" charset="0"/>
              </a:rPr>
              <a:t>、</a:t>
            </a:r>
            <a:r>
              <a:rPr lang="en-US" altLang="zh-CN" dirty="0">
                <a:latin typeface="Gill Sans MT" panose="020B0502020104020203" pitchFamily="34" charset="0"/>
              </a:rPr>
              <a:t>Tensorization</a:t>
            </a:r>
            <a:r>
              <a:rPr lang="zh-CN" altLang="en-US" dirty="0">
                <a:latin typeface="Gill Sans MT" panose="020B0502020104020203" pitchFamily="34" charset="0"/>
              </a:rPr>
              <a:t>复杂；</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3992701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II:</a:t>
            </a:r>
            <a:r>
              <a:rPr lang="zh-CN" altLang="en-US" b="0" dirty="0"/>
              <a:t> </a:t>
            </a:r>
            <a:r>
              <a:rPr lang="en-US" altLang="zh-CN" b="0" dirty="0"/>
              <a:t>Toward</a:t>
            </a:r>
            <a:r>
              <a:rPr lang="zh-CN" altLang="en-US" b="0" dirty="0"/>
              <a:t> </a:t>
            </a:r>
            <a:r>
              <a:rPr lang="en-US" altLang="zh-CN" b="0" dirty="0"/>
              <a:t>DSA</a:t>
            </a:r>
            <a:endParaRPr lang="zh-CN" altLang="en-US" b="0"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当前 </a:t>
            </a:r>
            <a:r>
              <a:rPr lang="en-US" altLang="zh-CN" b="1" dirty="0">
                <a:latin typeface="Gill Sans MT" panose="020B0502020104020203" pitchFamily="34" charset="0"/>
              </a:rPr>
              <a:t>AI</a:t>
            </a:r>
            <a:r>
              <a:rPr lang="zh-CN" altLang="en-US" b="1" dirty="0">
                <a:latin typeface="Gill Sans MT" panose="020B0502020104020203" pitchFamily="34" charset="0"/>
              </a:rPr>
              <a:t> 编译器没有形成统一完善的方案：</a:t>
            </a:r>
            <a:endParaRPr lang="zh-CN" altLang="en-US" dirty="0">
              <a:latin typeface="Gill Sans MT" panose="020B0502020104020203" pitchFamily="34" charset="0"/>
            </a:endParaRPr>
          </a:p>
          <a:p>
            <a:pPr>
              <a:lnSpc>
                <a:spcPct val="150000"/>
              </a:lnSpc>
            </a:pPr>
            <a:r>
              <a:rPr lang="zh-CN" altLang="en-US" dirty="0">
                <a:latin typeface="Gill Sans MT" panose="020B0502020104020203" pitchFamily="34" charset="0"/>
              </a:rPr>
              <a:t>打开图和算子的边界，进行重新组合优化，充分发挥芯片性能；</a:t>
            </a:r>
          </a:p>
          <a:p>
            <a:pPr>
              <a:lnSpc>
                <a:spcPct val="150000"/>
              </a:lnSpc>
            </a:pPr>
            <a:r>
              <a:rPr lang="zh-CN" altLang="en-US" dirty="0">
                <a:latin typeface="Gill Sans MT" panose="020B0502020104020203" pitchFamily="34" charset="0"/>
              </a:rPr>
              <a:t>多种优化手段融合：垂直融合优化（</a:t>
            </a:r>
            <a:r>
              <a:rPr lang="en-US" altLang="zh-CN" dirty="0">
                <a:latin typeface="Gill Sans MT" panose="020B0502020104020203" pitchFamily="34" charset="0"/>
              </a:rPr>
              <a:t>Buffer Fusion</a:t>
            </a:r>
            <a:r>
              <a:rPr lang="zh-CN" altLang="en-US" dirty="0">
                <a:latin typeface="Gill Sans MT" panose="020B0502020104020203" pitchFamily="34" charset="0"/>
              </a:rPr>
              <a:t>等）和水平并行（</a:t>
            </a:r>
            <a:r>
              <a:rPr lang="en-US" altLang="zh-CN" dirty="0">
                <a:latin typeface="Gill Sans MT" panose="020B0502020104020203" pitchFamily="34" charset="0"/>
              </a:rPr>
              <a:t>Data Parallel</a:t>
            </a:r>
            <a:r>
              <a:rPr lang="zh-CN" altLang="en-US" dirty="0">
                <a:latin typeface="Gill Sans MT" panose="020B0502020104020203" pitchFamily="34" charset="0"/>
              </a:rPr>
              <a:t>等）优化；</a:t>
            </a:r>
          </a:p>
          <a:p>
            <a:pPr>
              <a:lnSpc>
                <a:spcPct val="150000"/>
              </a:lnSpc>
            </a:pPr>
            <a:r>
              <a:rPr lang="zh-CN" altLang="en-US" dirty="0">
                <a:latin typeface="Gill Sans MT" panose="020B0502020104020203" pitchFamily="34" charset="0"/>
              </a:rPr>
              <a:t>重新组合优化后的子图的</a:t>
            </a:r>
            <a:r>
              <a:rPr lang="en-US" altLang="zh-CN" dirty="0">
                <a:latin typeface="Gill Sans MT" panose="020B0502020104020203" pitchFamily="34" charset="0"/>
              </a:rPr>
              <a:t>Kernel</a:t>
            </a:r>
            <a:r>
              <a:rPr lang="zh-CN" altLang="en-US" dirty="0">
                <a:latin typeface="Gill Sans MT" panose="020B0502020104020203" pitchFamily="34" charset="0"/>
              </a:rPr>
              <a:t>代码自动生成，如</a:t>
            </a:r>
            <a:r>
              <a:rPr lang="en-US" altLang="zh-CN" dirty="0">
                <a:latin typeface="Gill Sans MT" panose="020B0502020104020203" pitchFamily="34" charset="0"/>
              </a:rPr>
              <a:t>scheduling</a:t>
            </a:r>
            <a:r>
              <a:rPr lang="zh-CN" altLang="en-US" dirty="0">
                <a:latin typeface="Gill Sans MT" panose="020B0502020104020203" pitchFamily="34" charset="0"/>
              </a:rPr>
              <a:t>、</a:t>
            </a:r>
            <a:r>
              <a:rPr lang="en-US" altLang="zh-CN" dirty="0">
                <a:latin typeface="Gill Sans MT" panose="020B0502020104020203" pitchFamily="34" charset="0"/>
              </a:rPr>
              <a:t>tilling</a:t>
            </a:r>
            <a:r>
              <a:rPr lang="zh-CN" altLang="en-US" dirty="0">
                <a:latin typeface="Gill Sans MT" panose="020B0502020104020203" pitchFamily="34" charset="0"/>
              </a:rPr>
              <a:t>、</a:t>
            </a:r>
            <a:r>
              <a:rPr lang="en-US" altLang="zh-CN" dirty="0">
                <a:latin typeface="Gill Sans MT" panose="020B0502020104020203" pitchFamily="34" charset="0"/>
              </a:rPr>
              <a:t>vectorizing</a:t>
            </a:r>
            <a:r>
              <a:rPr lang="zh-CN" altLang="en-US" dirty="0">
                <a:latin typeface="Gill Sans MT" panose="020B0502020104020203" pitchFamily="34" charset="0"/>
              </a:rPr>
              <a:t>；</a:t>
            </a:r>
            <a:endParaRPr lang="en-US" altLang="zh-CN" sz="1600" dirty="0">
              <a:latin typeface="Gill Sans MT" panose="020B0502020104020203" pitchFamily="34" charset="0"/>
            </a:endParaRPr>
          </a:p>
        </p:txBody>
      </p:sp>
    </p:spTree>
    <p:extLst>
      <p:ext uri="{BB962C8B-B14F-4D97-AF65-F5344CB8AC3E}">
        <p14:creationId xmlns:p14="http://schemas.microsoft.com/office/powerpoint/2010/main" val="32308661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III:</a:t>
            </a:r>
            <a:r>
              <a:rPr lang="zh-CN" altLang="en-US" b="0" dirty="0"/>
              <a:t> </a:t>
            </a:r>
            <a:r>
              <a:rPr lang="en-US" altLang="zh-CN" b="0" dirty="0"/>
              <a:t>Specific Optimizations</a:t>
            </a:r>
            <a:r>
              <a:rPr lang="zh-CN" altLang="en-US" b="0" dirty="0"/>
              <a:t> </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自动并行，</a:t>
            </a:r>
            <a:r>
              <a:rPr lang="zh-CN" altLang="en-US" dirty="0">
                <a:latin typeface="Gill Sans MT" panose="020B0502020104020203" pitchFamily="34" charset="0"/>
              </a:rPr>
              <a:t>当前大模型训练遇到内存墙、性能墙等依赖复杂的并行策略来解决：</a:t>
            </a:r>
          </a:p>
          <a:p>
            <a:pPr>
              <a:lnSpc>
                <a:spcPct val="150000"/>
              </a:lnSpc>
            </a:pPr>
            <a:r>
              <a:rPr lang="en-US" altLang="zh-CN" dirty="0">
                <a:latin typeface="Gill Sans MT" panose="020B0502020104020203" pitchFamily="34" charset="0"/>
              </a:rPr>
              <a:t>Scale out</a:t>
            </a:r>
            <a:r>
              <a:rPr lang="zh-CN" altLang="en-US" dirty="0">
                <a:latin typeface="Gill Sans MT" panose="020B0502020104020203" pitchFamily="34" charset="0"/>
              </a:rPr>
              <a:t>：多维混合并行能力，数据并行、张量并行、流水线并行等</a:t>
            </a:r>
          </a:p>
          <a:p>
            <a:pPr>
              <a:lnSpc>
                <a:spcPct val="150000"/>
              </a:lnSpc>
            </a:pPr>
            <a:r>
              <a:rPr lang="en-US" altLang="zh-CN" dirty="0">
                <a:latin typeface="Gill Sans MT" panose="020B0502020104020203" pitchFamily="34" charset="0"/>
              </a:rPr>
              <a:t>Scale up</a:t>
            </a:r>
            <a:r>
              <a:rPr lang="zh-CN" altLang="en-US" dirty="0">
                <a:latin typeface="Gill Sans MT" panose="020B0502020104020203" pitchFamily="34" charset="0"/>
              </a:rPr>
              <a:t>：重计算、混合精度、异构并行等</a:t>
            </a:r>
          </a:p>
          <a:p>
            <a:pPr marL="0" indent="0">
              <a:lnSpc>
                <a:spcPct val="150000"/>
              </a:lnSpc>
              <a:buNone/>
            </a:pPr>
            <a:endParaRPr lang="en-US" altLang="zh-CN" dirty="0">
              <a:latin typeface="Gill Sans MT" panose="020B0502020104020203" pitchFamily="34" charset="0"/>
            </a:endParaRPr>
          </a:p>
          <a:p>
            <a:pPr marL="0" indent="0">
              <a:lnSpc>
                <a:spcPct val="150000"/>
              </a:lnSpc>
              <a:buNone/>
            </a:pPr>
            <a:r>
              <a:rPr lang="en-US" altLang="zh-CN" b="1" dirty="0">
                <a:latin typeface="Gill Sans MT" panose="020B0502020104020203" pitchFamily="34" charset="0"/>
              </a:rPr>
              <a:t>Scale</a:t>
            </a:r>
            <a:r>
              <a:rPr lang="zh-CN" altLang="en-US" b="1" dirty="0">
                <a:latin typeface="Gill Sans MT" panose="020B0502020104020203" pitchFamily="34" charset="0"/>
              </a:rPr>
              <a:t> </a:t>
            </a:r>
            <a:r>
              <a:rPr lang="en-US" altLang="zh-CN" b="1" dirty="0">
                <a:latin typeface="Gill Sans MT" panose="020B0502020104020203" pitchFamily="34" charset="0"/>
              </a:rPr>
              <a:t>Out/Up</a:t>
            </a:r>
            <a:r>
              <a:rPr lang="zh-CN" altLang="en-US" b="1" dirty="0">
                <a:latin typeface="Gill Sans MT" panose="020B0502020104020203" pitchFamily="34" charset="0"/>
              </a:rPr>
              <a:t> </a:t>
            </a:r>
            <a:r>
              <a:rPr lang="zh-CN" altLang="en-US" dirty="0">
                <a:latin typeface="Gill Sans MT" panose="020B0502020104020203" pitchFamily="34" charset="0"/>
              </a:rPr>
              <a:t>最大挑战就是效率墙：</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依赖手工配置切分策略，对开发者来说，门槛高，效率低；</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半自动并行解决一部分效率，真正要解放依赖编译</a:t>
            </a:r>
            <a:r>
              <a:rPr lang="en-US" altLang="zh-CN" dirty="0">
                <a:latin typeface="Gill Sans MT" panose="020B0502020104020203" pitchFamily="34" charset="0"/>
              </a:rPr>
              <a:t>+</a:t>
            </a:r>
            <a:r>
              <a:rPr lang="zh-CN" altLang="en-US" dirty="0">
                <a:latin typeface="Gill Sans MT" panose="020B0502020104020203" pitchFamily="34" charset="0"/>
              </a:rPr>
              <a:t>凸优化问题，自动找到最优并行策略。</a:t>
            </a:r>
          </a:p>
        </p:txBody>
      </p:sp>
    </p:spTree>
    <p:extLst>
      <p:ext uri="{BB962C8B-B14F-4D97-AF65-F5344CB8AC3E}">
        <p14:creationId xmlns:p14="http://schemas.microsoft.com/office/powerpoint/2010/main" val="415265112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III:</a:t>
            </a:r>
            <a:r>
              <a:rPr lang="zh-CN" altLang="en-US" b="0" dirty="0"/>
              <a:t> </a:t>
            </a:r>
            <a:r>
              <a:rPr lang="en-US" altLang="zh-CN" b="0" dirty="0"/>
              <a:t>Specific Optimizations</a:t>
            </a:r>
            <a:endParaRPr lang="zh-CN" altLang="en-US" b="0"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面向 </a:t>
            </a:r>
            <a:r>
              <a:rPr lang="en-US" altLang="zh-CN" b="1" dirty="0">
                <a:latin typeface="Gill Sans MT" panose="020B0502020104020203" pitchFamily="34" charset="0"/>
              </a:rPr>
              <a:t>HPC</a:t>
            </a:r>
            <a:r>
              <a:rPr lang="zh-CN" altLang="en-US" b="1" dirty="0">
                <a:latin typeface="Gill Sans MT" panose="020B0502020104020203" pitchFamily="34" charset="0"/>
              </a:rPr>
              <a:t> 场景自动微分的要求更高：</a:t>
            </a:r>
            <a:endParaRPr lang="zh-CN" altLang="en-US" dirty="0">
              <a:latin typeface="Gill Sans MT" panose="020B0502020104020203" pitchFamily="34" charset="0"/>
            </a:endParaRPr>
          </a:p>
          <a:p>
            <a:pPr>
              <a:lnSpc>
                <a:spcPct val="150000"/>
              </a:lnSpc>
            </a:pPr>
            <a:r>
              <a:rPr lang="zh-CN" altLang="en-US" sz="1800" dirty="0">
                <a:latin typeface="Gill Sans MT" panose="020B0502020104020203" pitchFamily="34" charset="0"/>
              </a:rPr>
              <a:t>控制流：动态图通过</a:t>
            </a:r>
            <a:r>
              <a:rPr lang="en-US" altLang="zh-CN" sz="1800" dirty="0">
                <a:latin typeface="Gill Sans MT" panose="020B0502020104020203" pitchFamily="34" charset="0"/>
              </a:rPr>
              <a:t>Python</a:t>
            </a:r>
            <a:r>
              <a:rPr lang="zh-CN" altLang="en-US" sz="1800" dirty="0">
                <a:latin typeface="Gill Sans MT" panose="020B0502020104020203" pitchFamily="34" charset="0"/>
              </a:rPr>
              <a:t>侧执行控制流，一旦循环次数多的话，性能劣化；静态图的自动微分通过逻辑拼接或者计算图展开方式来解决，能解决一定性能问题但是方案有待完善。</a:t>
            </a:r>
          </a:p>
          <a:p>
            <a:pPr>
              <a:lnSpc>
                <a:spcPct val="150000"/>
              </a:lnSpc>
            </a:pPr>
            <a:r>
              <a:rPr lang="zh-CN" altLang="en-US" sz="1800" dirty="0">
                <a:latin typeface="Gill Sans MT" panose="020B0502020104020203" pitchFamily="34" charset="0"/>
              </a:rPr>
              <a:t>高阶微分：高阶的前向微分和后向微分如何通过 </a:t>
            </a:r>
            <a:r>
              <a:rPr lang="en-US" altLang="zh-CN" sz="1800" dirty="0">
                <a:latin typeface="Gill Sans MT" panose="020B0502020104020203" pitchFamily="34" charset="0"/>
              </a:rPr>
              <a:t>Jacobian matrix</a:t>
            </a:r>
            <a:r>
              <a:rPr lang="zh-CN" altLang="en-US" sz="1800" dirty="0">
                <a:latin typeface="Gill Sans MT" panose="020B0502020104020203" pitchFamily="34" charset="0"/>
              </a:rPr>
              <a:t> 有效展开，高阶微分通过 </a:t>
            </a:r>
            <a:r>
              <a:rPr lang="en-US" altLang="zh-CN" sz="1800" dirty="0">
                <a:latin typeface="Gill Sans MT" panose="020B0502020104020203" pitchFamily="34" charset="0"/>
              </a:rPr>
              <a:t>Hessian matrix</a:t>
            </a:r>
            <a:r>
              <a:rPr lang="zh-CN" altLang="en-US" sz="1800" dirty="0">
                <a:latin typeface="Gill Sans MT" panose="020B0502020104020203" pitchFamily="34" charset="0"/>
              </a:rPr>
              <a:t> 如何模拟快速计算，开发者如何灵活对高阶微分的图进行控制？</a:t>
            </a:r>
          </a:p>
        </p:txBody>
      </p:sp>
    </p:spTree>
    <p:extLst>
      <p:ext uri="{BB962C8B-B14F-4D97-AF65-F5344CB8AC3E}">
        <p14:creationId xmlns:p14="http://schemas.microsoft.com/office/powerpoint/2010/main" val="18281511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IIII:</a:t>
            </a:r>
            <a:r>
              <a:rPr lang="zh-CN" altLang="en-US" b="0" dirty="0"/>
              <a:t> 易用性与性能兼顾</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与</a:t>
            </a:r>
            <a:r>
              <a:rPr lang="en-US" altLang="zh-CN" b="1" dirty="0">
                <a:latin typeface="Gill Sans MT" panose="020B0502020104020203" pitchFamily="34" charset="0"/>
              </a:rPr>
              <a:t>AI</a:t>
            </a:r>
            <a:r>
              <a:rPr lang="zh-CN" altLang="en-US" b="1" dirty="0">
                <a:latin typeface="Gill Sans MT" panose="020B0502020104020203" pitchFamily="34" charset="0"/>
              </a:rPr>
              <a:t>框架的边界和对接：</a:t>
            </a:r>
            <a:endParaRPr lang="en-US" altLang="zh-CN" b="1" dirty="0">
              <a:latin typeface="Gill Sans MT" panose="020B0502020104020203" pitchFamily="34" charset="0"/>
            </a:endParaRPr>
          </a:p>
          <a:p>
            <a:pPr>
              <a:lnSpc>
                <a:spcPct val="150000"/>
              </a:lnSpc>
            </a:pPr>
            <a:r>
              <a:rPr lang="zh-CN" altLang="en-US" dirty="0">
                <a:latin typeface="Gill Sans MT" panose="020B0502020104020203" pitchFamily="34" charset="0"/>
              </a:rPr>
              <a:t>不同</a:t>
            </a:r>
            <a:r>
              <a:rPr lang="en-US" altLang="zh-CN" dirty="0">
                <a:latin typeface="Gill Sans MT" panose="020B0502020104020203" pitchFamily="34" charset="0"/>
              </a:rPr>
              <a:t>AI</a:t>
            </a:r>
            <a:r>
              <a:rPr lang="zh-CN" altLang="en-US" dirty="0">
                <a:latin typeface="Gill Sans MT" panose="020B0502020104020203" pitchFamily="34" charset="0"/>
              </a:rPr>
              <a:t>框架对深度学习任务的抽象描述和 </a:t>
            </a:r>
            <a:r>
              <a:rPr lang="en-US" altLang="zh-CN" dirty="0">
                <a:latin typeface="Gill Sans MT" panose="020B0502020104020203" pitchFamily="34" charset="0"/>
              </a:rPr>
              <a:t>API </a:t>
            </a:r>
            <a:r>
              <a:rPr lang="zh-CN" altLang="en-US" dirty="0">
                <a:latin typeface="Gill Sans MT" panose="020B0502020104020203" pitchFamily="34" charset="0"/>
              </a:rPr>
              <a:t>接口不同，语义和机制上有各自的特点。需要考虑如何在不保证所有算子被完整支持的情况下透明化的支持用户的计算图描述。</a:t>
            </a:r>
            <a:endParaRPr lang="en-US" altLang="zh-CN" sz="1600" dirty="0">
              <a:latin typeface="Gill Sans MT" panose="020B0502020104020203" pitchFamily="34" charset="0"/>
            </a:endParaRPr>
          </a:p>
        </p:txBody>
      </p:sp>
    </p:spTree>
    <p:extLst>
      <p:ext uri="{BB962C8B-B14F-4D97-AF65-F5344CB8AC3E}">
        <p14:creationId xmlns:p14="http://schemas.microsoft.com/office/powerpoint/2010/main" val="54352325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IIII:</a:t>
            </a:r>
            <a:r>
              <a:rPr lang="zh-CN" altLang="en-US" b="0" dirty="0"/>
              <a:t> 易用性与性能兼顾</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对用户透明性问题：</a:t>
            </a:r>
            <a:endParaRPr lang="en-US" altLang="zh-CN" b="1" dirty="0">
              <a:latin typeface="Gill Sans MT" panose="020B0502020104020203" pitchFamily="34" charset="0"/>
            </a:endParaRPr>
          </a:p>
          <a:p>
            <a:pPr>
              <a:lnSpc>
                <a:spcPct val="150000"/>
              </a:lnSpc>
            </a:pPr>
            <a:r>
              <a:rPr lang="zh-CN" altLang="en-US" sz="1800" dirty="0">
                <a:latin typeface="Gill Sans MT" panose="020B0502020104020203" pitchFamily="34" charset="0"/>
              </a:rPr>
              <a:t>部分 </a:t>
            </a:r>
            <a:r>
              <a:rPr lang="en-US" altLang="zh-CN" sz="1800" dirty="0">
                <a:latin typeface="Gill Sans MT" panose="020B0502020104020203" pitchFamily="34" charset="0"/>
              </a:rPr>
              <a:t>AI </a:t>
            </a:r>
            <a:r>
              <a:rPr lang="zh-CN" altLang="en-US" sz="1800" dirty="0">
                <a:latin typeface="Gill Sans MT" panose="020B0502020104020203" pitchFamily="34" charset="0"/>
              </a:rPr>
              <a:t>编译器并非完全自动的编译工具，性能表现依赖于用户提供的高层抽象的实现模版，如</a:t>
            </a:r>
            <a:r>
              <a:rPr lang="en-US" altLang="zh-CN" sz="1800" dirty="0">
                <a:latin typeface="Gill Sans MT" panose="020B0502020104020203" pitchFamily="34" charset="0"/>
              </a:rPr>
              <a:t>TVM</a:t>
            </a:r>
            <a:r>
              <a:rPr lang="zh-CN" altLang="en-US" sz="1800" dirty="0">
                <a:latin typeface="Gill Sans MT" panose="020B0502020104020203" pitchFamily="34" charset="0"/>
              </a:rPr>
              <a:t>。主要是为算子开发工程师提供效率工具，降低用户人工调优各种算子实现的人力成本。</a:t>
            </a:r>
            <a:endParaRPr lang="en-US" altLang="zh-CN" sz="1800" dirty="0">
              <a:latin typeface="Gill Sans MT" panose="020B0502020104020203" pitchFamily="34" charset="0"/>
            </a:endParaRPr>
          </a:p>
          <a:p>
            <a:pPr>
              <a:lnSpc>
                <a:spcPct val="150000"/>
              </a:lnSpc>
            </a:pPr>
            <a:r>
              <a:rPr lang="zh-CN" altLang="en-US" sz="1800" dirty="0">
                <a:latin typeface="Gill Sans MT" panose="020B0502020104020203" pitchFamily="34" charset="0"/>
              </a:rPr>
              <a:t>现有抽象却常常无法足够描述创新的硬件体系结构上所需要的算子实现。需要对编译器架构足够熟悉的情况下对其进行二次开发甚至架构上的重构，门槛及开发负担仍然很高。</a:t>
            </a:r>
          </a:p>
        </p:txBody>
      </p:sp>
    </p:spTree>
    <p:extLst>
      <p:ext uri="{BB962C8B-B14F-4D97-AF65-F5344CB8AC3E}">
        <p14:creationId xmlns:p14="http://schemas.microsoft.com/office/powerpoint/2010/main" val="360640562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IIII:</a:t>
            </a:r>
            <a:r>
              <a:rPr lang="zh-CN" altLang="en-US" b="0" dirty="0"/>
              <a:t>易用性与性能兼顾</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a:xfrm>
            <a:off x="623635" y="1327642"/>
            <a:ext cx="10963473" cy="4765654"/>
          </a:xfrm>
        </p:spPr>
        <p:txBody>
          <a:bodyPr/>
          <a:lstStyle/>
          <a:p>
            <a:pPr marL="0" indent="0">
              <a:lnSpc>
                <a:spcPct val="150000"/>
              </a:lnSpc>
              <a:buNone/>
            </a:pPr>
            <a:r>
              <a:rPr lang="zh-CN" altLang="en-US" b="1" dirty="0"/>
              <a:t>编译开销：</a:t>
            </a:r>
            <a:endParaRPr lang="en-US" altLang="zh-CN" b="1" dirty="0"/>
          </a:p>
          <a:p>
            <a:pPr>
              <a:lnSpc>
                <a:spcPct val="150000"/>
              </a:lnSpc>
            </a:pPr>
            <a:r>
              <a:rPr lang="en-US" altLang="zh-CN" sz="1800" dirty="0"/>
              <a:t>AI</a:t>
            </a:r>
            <a:r>
              <a:rPr lang="zh-CN" altLang="en-US" sz="1800" dirty="0"/>
              <a:t> 编译器作为性能优化工具，只有在编译开销对比带来的性能收益有足够优势才有实用价值。部分应用场景下对于编译开销的要求较高。对于开发者而言，使用</a:t>
            </a:r>
            <a:r>
              <a:rPr lang="en-US" altLang="zh-CN" sz="1800" dirty="0"/>
              <a:t>AI</a:t>
            </a:r>
            <a:r>
              <a:rPr lang="zh-CN" altLang="en-US" sz="1800" dirty="0"/>
              <a:t>编译器阻碍其快速的完成模型的调试和验证工作，极大增加开发和部署的难度和负担。</a:t>
            </a:r>
          </a:p>
        </p:txBody>
      </p:sp>
    </p:spTree>
    <p:extLst>
      <p:ext uri="{BB962C8B-B14F-4D97-AF65-F5344CB8AC3E}">
        <p14:creationId xmlns:p14="http://schemas.microsoft.com/office/powerpoint/2010/main" val="372204884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编译器对比</a:t>
            </a:r>
          </a:p>
        </p:txBody>
      </p:sp>
    </p:spTree>
    <p:extLst>
      <p:ext uri="{BB962C8B-B14F-4D97-AF65-F5344CB8AC3E}">
        <p14:creationId xmlns:p14="http://schemas.microsoft.com/office/powerpoint/2010/main" val="212947092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IIII:</a:t>
            </a:r>
            <a:r>
              <a:rPr lang="zh-CN" altLang="en-US" b="0" dirty="0"/>
              <a:t>易用性与性能兼顾</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a:xfrm>
            <a:off x="623635" y="1327642"/>
            <a:ext cx="10963473" cy="4765654"/>
          </a:xfrm>
        </p:spPr>
        <p:txBody>
          <a:bodyPr/>
          <a:lstStyle/>
          <a:p>
            <a:pPr marL="0" indent="0">
              <a:lnSpc>
                <a:spcPct val="150000"/>
              </a:lnSpc>
              <a:buNone/>
            </a:pPr>
            <a:r>
              <a:rPr lang="zh-CN" altLang="en-US" b="1" dirty="0"/>
              <a:t>性能问题：</a:t>
            </a:r>
            <a:endParaRPr lang="en-US" altLang="zh-CN" b="1" dirty="0"/>
          </a:p>
          <a:p>
            <a:pPr>
              <a:lnSpc>
                <a:spcPct val="150000"/>
              </a:lnSpc>
            </a:pPr>
            <a:r>
              <a:rPr lang="zh-CN" altLang="en-US" sz="1800" dirty="0"/>
              <a:t>编译器的优化本质上是将人工的优化方法，或者人力不易探究到的优化方法通过泛化性的沉淀和抽象，以有限的编译开销来替代手工优化的人力成本。深度学习编译器只有在性能上真正能够代替或者超过人工优化才能真正发挥价值。</a:t>
            </a:r>
          </a:p>
        </p:txBody>
      </p:sp>
    </p:spTree>
    <p:extLst>
      <p:ext uri="{BB962C8B-B14F-4D97-AF65-F5344CB8AC3E}">
        <p14:creationId xmlns:p14="http://schemas.microsoft.com/office/powerpoint/2010/main" val="18686110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Challenge</a:t>
            </a:r>
            <a:r>
              <a:rPr lang="zh-CN" altLang="en-US" b="0" dirty="0"/>
              <a:t> </a:t>
            </a:r>
            <a:r>
              <a:rPr lang="en-US" altLang="zh-CN" b="0" dirty="0"/>
              <a:t>IIII:</a:t>
            </a:r>
            <a:r>
              <a:rPr lang="zh-CN" altLang="en-US" b="0" dirty="0"/>
              <a:t>易用性与性能兼顾</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a:xfrm>
            <a:off x="623635" y="1327642"/>
            <a:ext cx="10963473" cy="4765654"/>
          </a:xfrm>
        </p:spPr>
        <p:txBody>
          <a:bodyPr/>
          <a:lstStyle/>
          <a:p>
            <a:pPr marL="0" indent="0">
              <a:lnSpc>
                <a:spcPct val="150000"/>
              </a:lnSpc>
              <a:buNone/>
            </a:pPr>
            <a:r>
              <a:rPr lang="zh-CN" altLang="en-US" b="1" dirty="0"/>
              <a:t>鲁棒性：</a:t>
            </a:r>
            <a:endParaRPr lang="en-US" altLang="zh-CN" b="1" dirty="0"/>
          </a:p>
          <a:p>
            <a:pPr>
              <a:lnSpc>
                <a:spcPct val="150000"/>
              </a:lnSpc>
            </a:pPr>
            <a:r>
              <a:rPr lang="en-US" altLang="zh-CN" sz="1800" dirty="0"/>
              <a:t>AI </a:t>
            </a:r>
            <a:r>
              <a:rPr lang="zh-CN" altLang="en-US" sz="1800" dirty="0"/>
              <a:t>编译器大多数处于研究型，产品成熟度距离工业级应用有较大差距。是否能够顺利对计算图编译，计算结果的正确性，对错误进行跟踪调试都需要考虑。</a:t>
            </a:r>
          </a:p>
        </p:txBody>
      </p:sp>
    </p:spTree>
    <p:extLst>
      <p:ext uri="{BB962C8B-B14F-4D97-AF65-F5344CB8AC3E}">
        <p14:creationId xmlns:p14="http://schemas.microsoft.com/office/powerpoint/2010/main" val="428892763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a:lnSpc>
                <a:spcPct val="150000"/>
              </a:lnSpc>
            </a:pPr>
            <a:r>
              <a:rPr lang="zh-CN" altLang="en-US" b="1" dirty="0"/>
              <a:t>图算能否统一表达，统一编译优化，形成通用的 </a:t>
            </a:r>
            <a:r>
              <a:rPr lang="en-US" altLang="zh-CN" b="1" dirty="0"/>
              <a:t>AI</a:t>
            </a:r>
            <a:r>
              <a:rPr lang="zh-CN" altLang="en-US" b="1" dirty="0"/>
              <a:t> 编译器？</a:t>
            </a:r>
            <a:endParaRPr lang="en-US" altLang="zh-CN" b="1" dirty="0"/>
          </a:p>
          <a:p>
            <a:pPr>
              <a:lnSpc>
                <a:spcPct val="150000"/>
              </a:lnSpc>
            </a:pPr>
            <a:endParaRPr lang="zh-CN" altLang="en-US" dirty="0"/>
          </a:p>
          <a:p>
            <a:pPr marL="0" indent="0">
              <a:lnSpc>
                <a:spcPct val="150000"/>
              </a:lnSpc>
              <a:buNone/>
            </a:pPr>
            <a:r>
              <a:rPr lang="zh-CN" altLang="en-US" dirty="0"/>
              <a:t>当前的</a:t>
            </a:r>
            <a:r>
              <a:rPr lang="en-US" altLang="zh-CN" dirty="0"/>
              <a:t>AI</a:t>
            </a:r>
            <a:r>
              <a:rPr lang="zh-CN" altLang="en-US" dirty="0"/>
              <a:t>框架下，图层和算子层是分开表达和优化，算法工程师主要是接触图层表达，</a:t>
            </a:r>
            <a:r>
              <a:rPr lang="en-US" altLang="zh-CN" dirty="0"/>
              <a:t>AI</a:t>
            </a:r>
            <a:r>
              <a:rPr lang="zh-CN" altLang="en-US" dirty="0"/>
              <a:t>框架、芯片、</a:t>
            </a:r>
            <a:r>
              <a:rPr lang="en-US" altLang="zh-CN" dirty="0"/>
              <a:t>kernel</a:t>
            </a:r>
            <a:r>
              <a:rPr lang="zh-CN" altLang="en-US" dirty="0"/>
              <a:t>开发工程师主要是负责算子的表达，未来能否会有</a:t>
            </a:r>
            <a:r>
              <a:rPr lang="en-US" altLang="zh-CN" dirty="0"/>
              <a:t>IR</a:t>
            </a:r>
            <a:r>
              <a:rPr lang="zh-CN" altLang="en-US" dirty="0"/>
              <a:t>打破图算之间的</a:t>
            </a:r>
            <a:r>
              <a:rPr lang="en-US" altLang="zh-CN" dirty="0"/>
              <a:t>GAP</a:t>
            </a:r>
            <a:r>
              <a:rPr lang="zh-CN" altLang="en-US" dirty="0"/>
              <a:t>，未来在</a:t>
            </a:r>
            <a:r>
              <a:rPr lang="en-US" altLang="zh-CN" dirty="0"/>
              <a:t>AI+</a:t>
            </a:r>
            <a:r>
              <a:rPr lang="zh-CN" altLang="en-US" dirty="0"/>
              <a:t>科学计算、</a:t>
            </a:r>
            <a:r>
              <a:rPr lang="en-US" altLang="zh-CN" dirty="0"/>
              <a:t>AI+</a:t>
            </a:r>
            <a:r>
              <a:rPr lang="zh-CN" altLang="en-US" dirty="0"/>
              <a:t>大数据等新场景驱动下，使得计算图层和算子层不再清晰，能否统一</a:t>
            </a:r>
            <a:r>
              <a:rPr lang="en-US" altLang="zh-CN" dirty="0"/>
              <a:t>AI</a:t>
            </a:r>
            <a:r>
              <a:rPr lang="zh-CN" altLang="en-US" dirty="0"/>
              <a:t>的编译优化？</a:t>
            </a:r>
            <a:endParaRPr lang="en-US" altLang="zh-CN" dirty="0"/>
          </a:p>
        </p:txBody>
      </p:sp>
      <p:pic>
        <p:nvPicPr>
          <p:cNvPr id="5" name="图片 4">
            <a:extLst>
              <a:ext uri="{FF2B5EF4-FFF2-40B4-BE49-F238E27FC236}">
                <a16:creationId xmlns:a16="http://schemas.microsoft.com/office/drawing/2014/main" id="{7D3524F3-8862-3949-9300-12CC56651C3D}"/>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618661" y="3789040"/>
            <a:ext cx="3439096" cy="2732657"/>
          </a:xfrm>
          <a:prstGeom prst="rect">
            <a:avLst/>
          </a:prstGeom>
        </p:spPr>
      </p:pic>
    </p:spTree>
    <p:extLst>
      <p:ext uri="{BB962C8B-B14F-4D97-AF65-F5344CB8AC3E}">
        <p14:creationId xmlns:p14="http://schemas.microsoft.com/office/powerpoint/2010/main" val="180543775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DB62393-3302-BB43-B23C-2D1B27F40893}"/>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618661" y="3789040"/>
            <a:ext cx="3439096" cy="2732657"/>
          </a:xfrm>
          <a:prstGeom prst="rect">
            <a:avLst/>
          </a:prstGeom>
        </p:spPr>
      </p:pic>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r>
              <a:rPr lang="zh-CN" altLang="en-US" b="1" dirty="0"/>
              <a:t>完全的自动并行是否可行？</a:t>
            </a:r>
            <a:endParaRPr lang="en-US" altLang="zh-CN" b="1" dirty="0"/>
          </a:p>
          <a:p>
            <a:pPr>
              <a:lnSpc>
                <a:spcPct val="150000"/>
              </a:lnSpc>
            </a:pPr>
            <a:endParaRPr lang="zh-CN" altLang="en-US" dirty="0">
              <a:latin typeface="Gill Sans MT" panose="020B0502020104020203" pitchFamily="34" charset="0"/>
            </a:endParaRPr>
          </a:p>
          <a:p>
            <a:pPr marL="0" indent="0">
              <a:lnSpc>
                <a:spcPct val="150000"/>
              </a:lnSpc>
              <a:buNone/>
            </a:pPr>
            <a:r>
              <a:rPr lang="zh-CN" altLang="en-US" dirty="0">
                <a:latin typeface="Gill Sans MT" panose="020B0502020104020203" pitchFamily="34" charset="0"/>
              </a:rPr>
              <a:t>自动并行能根据用户输入的串行网络模型和提供的集群资源信息自动进行分布式训练，通过采用统一分布式计算图和统一资源图设计可支持任意并行策略和各类硬件集群资源上分布式训练，并且还能利用基于全局代价模型的规划器来自适应为训练任务选择硬件感知的并行策略。实际上自动并行是一个策略搜索问题，策略搜索能够在有限的搜索空间找到一个次有的答案，但是真正意义上的自动并行能否做到需要进一步思考和验证。</a:t>
            </a:r>
            <a:endParaRPr lang="zh-CN" altLang="en-US" dirty="0"/>
          </a:p>
        </p:txBody>
      </p:sp>
    </p:spTree>
    <p:extLst>
      <p:ext uri="{BB962C8B-B14F-4D97-AF65-F5344CB8AC3E}">
        <p14:creationId xmlns:p14="http://schemas.microsoft.com/office/powerpoint/2010/main" val="11906013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DB62393-3302-BB43-B23C-2D1B27F40893}"/>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618661" y="3789040"/>
            <a:ext cx="3439096" cy="2732657"/>
          </a:xfrm>
          <a:prstGeom prst="rect">
            <a:avLst/>
          </a:prstGeom>
        </p:spPr>
      </p:pic>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a:lnSpc>
                <a:spcPct val="150000"/>
              </a:lnSpc>
            </a:pPr>
            <a:r>
              <a:rPr lang="en-US" altLang="zh-CN" b="1" dirty="0">
                <a:latin typeface="Gill Sans MT" panose="020B0502020104020203" pitchFamily="34" charset="0"/>
              </a:rPr>
              <a:t>AI</a:t>
            </a:r>
            <a:r>
              <a:rPr lang="zh-CN" altLang="en-US" b="1" dirty="0">
                <a:latin typeface="Gill Sans MT" panose="020B0502020104020203" pitchFamily="34" charset="0"/>
              </a:rPr>
              <a:t>芯片需要编译器吗？</a:t>
            </a:r>
            <a:r>
              <a:rPr lang="en-US" altLang="zh-CN" b="1" dirty="0">
                <a:latin typeface="Gill Sans MT" panose="020B0502020104020203" pitchFamily="34" charset="0"/>
              </a:rPr>
              <a:t>AI</a:t>
            </a:r>
            <a:r>
              <a:rPr lang="zh-CN" altLang="en-US" b="1" dirty="0">
                <a:latin typeface="Gill Sans MT" panose="020B0502020104020203" pitchFamily="34" charset="0"/>
              </a:rPr>
              <a:t>芯片需要</a:t>
            </a:r>
            <a:r>
              <a:rPr lang="en-US" altLang="zh-CN" b="1" dirty="0">
                <a:latin typeface="Gill Sans MT" panose="020B0502020104020203" pitchFamily="34" charset="0"/>
              </a:rPr>
              <a:t>AI</a:t>
            </a:r>
            <a:r>
              <a:rPr lang="zh-CN" altLang="en-US" b="1" dirty="0">
                <a:latin typeface="Gill Sans MT" panose="020B0502020104020203" pitchFamily="34" charset="0"/>
              </a:rPr>
              <a:t>编译器吗？</a:t>
            </a:r>
            <a:endParaRPr lang="en-US" altLang="zh-CN" b="1" dirty="0">
              <a:latin typeface="Gill Sans MT" panose="020B0502020104020203" pitchFamily="34" charset="0"/>
            </a:endParaRPr>
          </a:p>
          <a:p>
            <a:pPr marL="0" indent="0">
              <a:lnSpc>
                <a:spcPct val="150000"/>
              </a:lnSpc>
              <a:buNone/>
            </a:pPr>
            <a:endParaRPr lang="en-US" altLang="zh-CN" dirty="0">
              <a:latin typeface="Gill Sans MT" panose="020B0502020104020203" pitchFamily="34" charset="0"/>
            </a:endParaRPr>
          </a:p>
          <a:p>
            <a:pPr marL="0" indent="0">
              <a:lnSpc>
                <a:spcPct val="150000"/>
              </a:lnSpc>
              <a:buNone/>
            </a:pPr>
            <a:r>
              <a:rPr lang="en-US" altLang="zh-CN" dirty="0">
                <a:latin typeface="Gill Sans MT" panose="020B0502020104020203" pitchFamily="34" charset="0"/>
              </a:rPr>
              <a:t>AI</a:t>
            </a:r>
            <a:r>
              <a:rPr lang="zh-CN" altLang="en-US" dirty="0">
                <a:latin typeface="Gill Sans MT" panose="020B0502020104020203" pitchFamily="34" charset="0"/>
              </a:rPr>
              <a:t>芯片对于编译器的依赖取决于芯片本身的设计。越灵活的芯片对于编译器的依赖会越大。在</a:t>
            </a:r>
            <a:r>
              <a:rPr lang="en-US" altLang="zh-CN" dirty="0">
                <a:latin typeface="Gill Sans MT" panose="020B0502020104020203" pitchFamily="34" charset="0"/>
              </a:rPr>
              <a:t>AI</a:t>
            </a:r>
            <a:r>
              <a:rPr lang="zh-CN" altLang="en-US" dirty="0">
                <a:latin typeface="Gill Sans MT" panose="020B0502020104020203" pitchFamily="34" charset="0"/>
              </a:rPr>
              <a:t>芯片设计之初，有</a:t>
            </a:r>
            <a:r>
              <a:rPr lang="en-US" altLang="zh-CN" dirty="0">
                <a:latin typeface="Gill Sans MT" panose="020B0502020104020203" pitchFamily="34" charset="0"/>
              </a:rPr>
              <a:t>CISC</a:t>
            </a:r>
            <a:r>
              <a:rPr lang="zh-CN" altLang="en-US" dirty="0">
                <a:latin typeface="Gill Sans MT" panose="020B0502020104020203" pitchFamily="34" charset="0"/>
              </a:rPr>
              <a:t>风格把优化在芯片内部解决。但是随着专用领域的演化，为了支持更加灵活的需求，</a:t>
            </a:r>
            <a:r>
              <a:rPr lang="en-US" altLang="zh-CN" dirty="0">
                <a:latin typeface="Gill Sans MT" panose="020B0502020104020203" pitchFamily="34" charset="0"/>
              </a:rPr>
              <a:t>AI</a:t>
            </a:r>
            <a:r>
              <a:rPr lang="zh-CN" altLang="en-US" dirty="0">
                <a:latin typeface="Gill Sans MT" panose="020B0502020104020203" pitchFamily="34" charset="0"/>
              </a:rPr>
              <a:t>芯片本身会在保留张量指令集和特殊内存结构的前提下越来越灵活。未来的架构师需要芯片和系统协同设计，自动化也会越来越多地被应用到专用芯片中去。</a:t>
            </a:r>
          </a:p>
        </p:txBody>
      </p:sp>
    </p:spTree>
    <p:extLst>
      <p:ext uri="{BB962C8B-B14F-4D97-AF65-F5344CB8AC3E}">
        <p14:creationId xmlns:p14="http://schemas.microsoft.com/office/powerpoint/2010/main" val="260607126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编译器的未来</a:t>
            </a:r>
          </a:p>
        </p:txBody>
      </p:sp>
    </p:spTree>
    <p:extLst>
      <p:ext uri="{BB962C8B-B14F-4D97-AF65-F5344CB8AC3E}">
        <p14:creationId xmlns:p14="http://schemas.microsoft.com/office/powerpoint/2010/main" val="1571049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Future</a:t>
            </a:r>
            <a:endParaRPr lang="zh-CN" altLang="en-US" b="0"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457200" indent="-457200">
              <a:lnSpc>
                <a:spcPct val="200000"/>
              </a:lnSpc>
              <a:buFont typeface="+mj-lt"/>
              <a:buAutoNum type="arabicPeriod"/>
            </a:pPr>
            <a:r>
              <a:rPr lang="zh-CN" altLang="en-US" b="1" dirty="0">
                <a:latin typeface="Gill Sans MT" panose="020B0502020104020203" pitchFamily="34" charset="0"/>
              </a:rPr>
              <a:t>编译器形态：</a:t>
            </a:r>
            <a:r>
              <a:rPr lang="zh-CN" altLang="en-US" dirty="0">
                <a:latin typeface="Gill Sans MT" panose="020B0502020104020203" pitchFamily="34" charset="0"/>
              </a:rPr>
              <a:t>分开推理和训练，</a:t>
            </a:r>
            <a:r>
              <a:rPr lang="en-US" altLang="zh-CN" dirty="0">
                <a:latin typeface="Gill Sans MT" panose="020B0502020104020203" pitchFamily="34" charset="0"/>
              </a:rPr>
              <a:t> AOT</a:t>
            </a:r>
            <a:r>
              <a:rPr lang="zh-CN" altLang="en-US" dirty="0">
                <a:latin typeface="Gill Sans MT" panose="020B0502020104020203" pitchFamily="34" charset="0"/>
              </a:rPr>
              <a:t> 和 </a:t>
            </a:r>
            <a:r>
              <a:rPr lang="en-US" altLang="zh-CN" dirty="0">
                <a:latin typeface="Gill Sans MT" panose="020B0502020104020203" pitchFamily="34" charset="0"/>
              </a:rPr>
              <a:t>JIT</a:t>
            </a:r>
            <a:r>
              <a:rPr lang="zh-CN" altLang="en-US" dirty="0">
                <a:latin typeface="Gill Sans MT" panose="020B0502020104020203" pitchFamily="34" charset="0"/>
              </a:rPr>
              <a:t> 两种编译方式并存</a:t>
            </a:r>
            <a:endParaRPr lang="en-US" altLang="zh-CN" dirty="0">
              <a:latin typeface="Gill Sans MT" panose="020B0502020104020203" pitchFamily="34" charset="0"/>
            </a:endParaRPr>
          </a:p>
          <a:p>
            <a:pPr marL="457200" indent="-457200">
              <a:lnSpc>
                <a:spcPct val="200000"/>
              </a:lnSpc>
              <a:buFont typeface="+mj-lt"/>
              <a:buAutoNum type="arabicPeriod"/>
            </a:pPr>
            <a:r>
              <a:rPr lang="en-US" altLang="zh-CN" b="1" dirty="0">
                <a:latin typeface="Gill Sans MT" panose="020B0502020104020203" pitchFamily="34" charset="0"/>
              </a:rPr>
              <a:t>IR</a:t>
            </a:r>
            <a:r>
              <a:rPr lang="zh-CN" altLang="en-US" b="1" dirty="0">
                <a:latin typeface="Gill Sans MT" panose="020B0502020104020203" pitchFamily="34" charset="0"/>
              </a:rPr>
              <a:t> 形态：</a:t>
            </a:r>
            <a:r>
              <a:rPr lang="zh-CN" altLang="en-US" dirty="0">
                <a:latin typeface="Gill Sans MT" panose="020B0502020104020203" pitchFamily="34" charset="0"/>
              </a:rPr>
              <a:t>需要有类似于 </a:t>
            </a:r>
            <a:r>
              <a:rPr lang="en-US" altLang="zh-CN" dirty="0">
                <a:latin typeface="Gill Sans MT" panose="020B0502020104020203" pitchFamily="34" charset="0"/>
              </a:rPr>
              <a:t>MLIR</a:t>
            </a:r>
            <a:r>
              <a:rPr lang="zh-CN" altLang="en-US" dirty="0">
                <a:latin typeface="Gill Sans MT" panose="020B0502020104020203" pitchFamily="34" charset="0"/>
              </a:rPr>
              <a:t> 对 </a:t>
            </a:r>
            <a:r>
              <a:rPr lang="en-US" altLang="zh-CN" dirty="0">
                <a:latin typeface="Gill Sans MT" panose="020B0502020104020203" pitchFamily="34" charset="0"/>
              </a:rPr>
              <a:t>AI</a:t>
            </a:r>
            <a:r>
              <a:rPr lang="zh-CN" altLang="en-US" dirty="0">
                <a:latin typeface="Gill Sans MT" panose="020B0502020104020203" pitchFamily="34" charset="0"/>
              </a:rPr>
              <a:t> 统一的 </a:t>
            </a:r>
            <a:r>
              <a:rPr lang="en-US" altLang="zh-CN" dirty="0">
                <a:latin typeface="Gill Sans MT" panose="020B0502020104020203" pitchFamily="34" charset="0"/>
              </a:rPr>
              <a:t>IR</a:t>
            </a:r>
            <a:r>
              <a:rPr lang="zh-CN" altLang="en-US" dirty="0">
                <a:latin typeface="Gill Sans MT" panose="020B0502020104020203" pitchFamily="34" charset="0"/>
              </a:rPr>
              <a:t> 表达</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b="1" dirty="0">
                <a:latin typeface="Gill Sans MT" panose="020B0502020104020203" pitchFamily="34" charset="0"/>
              </a:rPr>
              <a:t>自动并行：</a:t>
            </a:r>
            <a:r>
              <a:rPr lang="zh-CN" altLang="en-US" dirty="0">
                <a:latin typeface="Gill Sans MT" panose="020B0502020104020203" pitchFamily="34" charset="0"/>
              </a:rPr>
              <a:t>提供跨机器、跨节点自动并行的编译优化能力</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b="1" dirty="0">
                <a:latin typeface="Gill Sans MT" panose="020B0502020104020203" pitchFamily="34" charset="0"/>
              </a:rPr>
              <a:t>自动微分</a:t>
            </a:r>
            <a:r>
              <a:rPr lang="zh-CN" altLang="en-US" dirty="0">
                <a:latin typeface="Gill Sans MT" panose="020B0502020104020203" pitchFamily="34" charset="0"/>
              </a:rPr>
              <a:t>：提供高阶微分的计算方式，并方便对图进行操作</a:t>
            </a:r>
            <a:endParaRPr lang="en-US" altLang="zh-CN" dirty="0">
              <a:latin typeface="Gill Sans MT" panose="020B0502020104020203" pitchFamily="34" charset="0"/>
            </a:endParaRPr>
          </a:p>
          <a:p>
            <a:pPr marL="457200" indent="-457200">
              <a:lnSpc>
                <a:spcPct val="200000"/>
              </a:lnSpc>
              <a:buFont typeface="+mj-lt"/>
              <a:buAutoNum type="arabicPeriod"/>
            </a:pPr>
            <a:r>
              <a:rPr lang="en-US" altLang="zh-CN" b="1" dirty="0"/>
              <a:t>kernel</a:t>
            </a:r>
            <a:r>
              <a:rPr lang="zh-CN" altLang="en-US" b="1" dirty="0"/>
              <a:t>自动生成：</a:t>
            </a:r>
            <a:r>
              <a:rPr lang="zh-CN" altLang="en-US" dirty="0"/>
              <a:t>降低开发门槛，快速实现高效和高泛化的算子</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224597279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F1C38B-EE64-2340-B178-B33E1472DE8F}"/>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The Deep Learning Compiler: A Comprehensive Survey</a:t>
            </a:r>
            <a:endParaRPr kumimoji="1" lang="zh-CN" altLang="en-US" b="0" dirty="0">
              <a:latin typeface="Futura Medium" panose="020B0602020204020303" pitchFamily="34" charset="-79"/>
              <a:cs typeface="Futura Medium" panose="020B0602020204020303" pitchFamily="34" charset="-79"/>
            </a:endParaRPr>
          </a:p>
        </p:txBody>
      </p:sp>
      <p:pic>
        <p:nvPicPr>
          <p:cNvPr id="5" name="图片 4">
            <a:extLst>
              <a:ext uri="{FF2B5EF4-FFF2-40B4-BE49-F238E27FC236}">
                <a16:creationId xmlns:a16="http://schemas.microsoft.com/office/drawing/2014/main" id="{34BCC6E8-53E0-FA4F-8C4B-9227C00DD8BF}"/>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484767" y="1425902"/>
            <a:ext cx="9227228" cy="4752528"/>
          </a:xfrm>
          <a:prstGeom prst="rect">
            <a:avLst/>
          </a:prstGeom>
        </p:spPr>
      </p:pic>
    </p:spTree>
    <p:extLst>
      <p:ext uri="{BB962C8B-B14F-4D97-AF65-F5344CB8AC3E}">
        <p14:creationId xmlns:p14="http://schemas.microsoft.com/office/powerpoint/2010/main" val="155187695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FB9561-8BED-C745-AA75-0A6E5618A6A5}"/>
              </a:ext>
            </a:extLst>
          </p:cNvPr>
          <p:cNvSpPr>
            <a:spLocks noGrp="1"/>
          </p:cNvSpPr>
          <p:nvPr>
            <p:ph type="title"/>
          </p:nvPr>
        </p:nvSpPr>
        <p:spPr/>
        <p:txBody>
          <a:bodyPr/>
          <a:lstStyle/>
          <a:p>
            <a:r>
              <a:rPr lang="en-US" altLang="zh-CN" b="0" dirty="0"/>
              <a:t>XLA</a:t>
            </a:r>
            <a:r>
              <a:rPr lang="zh-CN" altLang="en-US" b="0" dirty="0"/>
              <a:t>：优化机器学习编译器</a:t>
            </a:r>
            <a:endParaRPr lang="zh-CN" altLang="en-US" dirty="0"/>
          </a:p>
        </p:txBody>
      </p:sp>
      <p:sp>
        <p:nvSpPr>
          <p:cNvPr id="6" name="内容占位符 5">
            <a:extLst>
              <a:ext uri="{FF2B5EF4-FFF2-40B4-BE49-F238E27FC236}">
                <a16:creationId xmlns:a16="http://schemas.microsoft.com/office/drawing/2014/main" id="{88E8A54F-B9EF-7148-A803-21BB0E4575B3}"/>
              </a:ext>
            </a:extLst>
          </p:cNvPr>
          <p:cNvSpPr>
            <a:spLocks noGrp="1"/>
          </p:cNvSpPr>
          <p:nvPr>
            <p:ph sz="half" idx="1"/>
          </p:nvPr>
        </p:nvSpPr>
        <p:spPr/>
        <p:txBody>
          <a:bodyPr/>
          <a:lstStyle/>
          <a:p>
            <a:pPr>
              <a:lnSpc>
                <a:spcPct val="150000"/>
              </a:lnSpc>
            </a:pPr>
            <a:r>
              <a:rPr lang="en-US" altLang="zh-CN" sz="1800" dirty="0"/>
              <a:t>XLA</a:t>
            </a:r>
            <a:r>
              <a:rPr lang="zh-CN" altLang="en-US" sz="1800" dirty="0"/>
              <a:t>（加速线性代数）是一种针对特定领域的线性代数编译器，能够加快 </a:t>
            </a:r>
            <a:r>
              <a:rPr lang="en-US" altLang="zh-CN" sz="1800" dirty="0"/>
              <a:t>TensorFlow </a:t>
            </a:r>
            <a:r>
              <a:rPr lang="zh-CN" altLang="en-US" sz="1800" dirty="0"/>
              <a:t>模型的运行速度，而且可能完全不需要更改源代码。</a:t>
            </a:r>
          </a:p>
        </p:txBody>
      </p:sp>
      <p:pic>
        <p:nvPicPr>
          <p:cNvPr id="7" name="图片 6">
            <a:extLst>
              <a:ext uri="{FF2B5EF4-FFF2-40B4-BE49-F238E27FC236}">
                <a16:creationId xmlns:a16="http://schemas.microsoft.com/office/drawing/2014/main" id="{31960843-CC48-B949-8538-99DC207710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8141" y="2564904"/>
            <a:ext cx="4320480" cy="3254635"/>
          </a:xfrm>
          <a:prstGeom prst="rect">
            <a:avLst/>
          </a:prstGeom>
        </p:spPr>
      </p:pic>
    </p:spTree>
    <p:extLst>
      <p:ext uri="{BB962C8B-B14F-4D97-AF65-F5344CB8AC3E}">
        <p14:creationId xmlns:p14="http://schemas.microsoft.com/office/powerpoint/2010/main" val="32849664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4FA340C-CA54-6C45-9FF3-014E4141BCF7}"/>
              </a:ext>
            </a:extLst>
          </p:cNvPr>
          <p:cNvSpPr>
            <a:spLocks noGrp="1"/>
          </p:cNvSpPr>
          <p:nvPr>
            <p:ph type="title"/>
          </p:nvPr>
        </p:nvSpPr>
        <p:spPr/>
        <p:txBody>
          <a:bodyPr/>
          <a:lstStyle/>
          <a:p>
            <a:r>
              <a:rPr lang="en-US" altLang="zh-CN" b="0" dirty="0"/>
              <a:t>XLA</a:t>
            </a:r>
            <a:r>
              <a:rPr lang="zh-CN" altLang="en-US" b="0" dirty="0"/>
              <a:t>：优化机器学习编译器</a:t>
            </a:r>
            <a:endParaRPr lang="zh-CN" altLang="en-US" dirty="0"/>
          </a:p>
        </p:txBody>
      </p:sp>
      <p:sp>
        <p:nvSpPr>
          <p:cNvPr id="6" name="内容占位符 5">
            <a:extLst>
              <a:ext uri="{FF2B5EF4-FFF2-40B4-BE49-F238E27FC236}">
                <a16:creationId xmlns:a16="http://schemas.microsoft.com/office/drawing/2014/main" id="{8D42A679-22A4-CD48-843E-2FD669FF0720}"/>
              </a:ext>
            </a:extLst>
          </p:cNvPr>
          <p:cNvSpPr>
            <a:spLocks noGrp="1"/>
          </p:cNvSpPr>
          <p:nvPr>
            <p:ph sz="half" idx="1"/>
          </p:nvPr>
        </p:nvSpPr>
        <p:spPr/>
        <p:txBody>
          <a:bodyPr/>
          <a:lstStyle/>
          <a:p>
            <a:pPr>
              <a:lnSpc>
                <a:spcPct val="150000"/>
              </a:lnSpc>
            </a:pPr>
            <a:r>
              <a:rPr lang="en-US" altLang="zh-CN" b="1" dirty="0"/>
              <a:t>XLA</a:t>
            </a:r>
            <a:r>
              <a:rPr lang="zh-CN" altLang="en-US" b="1" dirty="0"/>
              <a:t>：</a:t>
            </a:r>
            <a:r>
              <a:rPr lang="zh-CN" altLang="en-US" dirty="0"/>
              <a:t>图层下发子图中的算子打开成小算子，基于小算子组成的子图进行编译优化，包括 </a:t>
            </a:r>
            <a:r>
              <a:rPr lang="en-US" altLang="zh-CN" dirty="0"/>
              <a:t>buffer fusion</a:t>
            </a:r>
            <a:r>
              <a:rPr lang="zh-CN" altLang="en-US" dirty="0"/>
              <a:t>、水平融合等，关键是大算子怎样打开、小算子如何重新融合、新的大算子如何生成，整体设计主要通过</a:t>
            </a:r>
            <a:r>
              <a:rPr lang="en-US" altLang="zh-CN" dirty="0"/>
              <a:t>HLO/LLO/LLVM</a:t>
            </a:r>
            <a:r>
              <a:rPr lang="zh-CN" altLang="en-US" dirty="0"/>
              <a:t> </a:t>
            </a:r>
            <a:r>
              <a:rPr lang="en-US" altLang="zh-CN" dirty="0"/>
              <a:t>IR</a:t>
            </a:r>
            <a:r>
              <a:rPr lang="zh-CN" altLang="en-US" dirty="0"/>
              <a:t> 实现，所有 </a:t>
            </a:r>
            <a:r>
              <a:rPr lang="en-US" altLang="zh-CN" dirty="0"/>
              <a:t>Pass</a:t>
            </a:r>
            <a:r>
              <a:rPr lang="zh-CN" altLang="en-US" dirty="0"/>
              <a:t> 规则都是手工提前指定。</a:t>
            </a:r>
          </a:p>
        </p:txBody>
      </p:sp>
      <p:pic>
        <p:nvPicPr>
          <p:cNvPr id="4" name="图片 3">
            <a:extLst>
              <a:ext uri="{FF2B5EF4-FFF2-40B4-BE49-F238E27FC236}">
                <a16:creationId xmlns:a16="http://schemas.microsoft.com/office/drawing/2014/main" id="{A47990F7-D844-584D-9FD7-B45837481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8141" y="3222342"/>
            <a:ext cx="3744416" cy="2820684"/>
          </a:xfrm>
          <a:prstGeom prst="rect">
            <a:avLst/>
          </a:prstGeom>
        </p:spPr>
      </p:pic>
    </p:spTree>
    <p:extLst>
      <p:ext uri="{BB962C8B-B14F-4D97-AF65-F5344CB8AC3E}">
        <p14:creationId xmlns:p14="http://schemas.microsoft.com/office/powerpoint/2010/main" val="194991326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8020C9-0200-1143-9DF5-71EC4B3CC2BE}"/>
              </a:ext>
            </a:extLst>
          </p:cNvPr>
          <p:cNvSpPr>
            <a:spLocks noGrp="1"/>
          </p:cNvSpPr>
          <p:nvPr>
            <p:ph type="title"/>
          </p:nvPr>
        </p:nvSpPr>
        <p:spPr/>
        <p:txBody>
          <a:bodyPr/>
          <a:lstStyle/>
          <a:p>
            <a:r>
              <a:rPr kumimoji="1" lang="en-US" altLang="zh-CN" b="0" dirty="0">
                <a:latin typeface="Gill Sans MT" panose="020B0502020104020203" pitchFamily="34" charset="0"/>
              </a:rPr>
              <a:t>TVM</a:t>
            </a:r>
            <a:r>
              <a:rPr kumimoji="1" lang="zh-CN" altLang="en-US" b="0" dirty="0">
                <a:latin typeface="Gill Sans MT" panose="020B0502020104020203" pitchFamily="34" charset="0"/>
              </a:rPr>
              <a:t>：端到端深度学习编译器</a:t>
            </a:r>
          </a:p>
        </p:txBody>
      </p:sp>
      <p:pic>
        <p:nvPicPr>
          <p:cNvPr id="6" name="图片 5">
            <a:extLst>
              <a:ext uri="{FF2B5EF4-FFF2-40B4-BE49-F238E27FC236}">
                <a16:creationId xmlns:a16="http://schemas.microsoft.com/office/drawing/2014/main" id="{A697D6C4-8B88-5C48-885E-5557E21DC399}"/>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082157" y="2780928"/>
            <a:ext cx="3240360" cy="3240360"/>
          </a:xfrm>
          <a:prstGeom prst="rect">
            <a:avLst/>
          </a:prstGeom>
        </p:spPr>
      </p:pic>
      <p:sp>
        <p:nvSpPr>
          <p:cNvPr id="8" name="内容占位符 5">
            <a:extLst>
              <a:ext uri="{FF2B5EF4-FFF2-40B4-BE49-F238E27FC236}">
                <a16:creationId xmlns:a16="http://schemas.microsoft.com/office/drawing/2014/main" id="{CD27E1C6-A8CF-B042-8E9D-A971325B1792}"/>
              </a:ext>
            </a:extLst>
          </p:cNvPr>
          <p:cNvSpPr>
            <a:spLocks noGrp="1"/>
          </p:cNvSpPr>
          <p:nvPr>
            <p:ph sz="half" idx="1"/>
          </p:nvPr>
        </p:nvSpPr>
        <p:spPr>
          <a:xfrm>
            <a:off x="623635" y="1412776"/>
            <a:ext cx="10963473" cy="4608512"/>
          </a:xfrm>
        </p:spPr>
        <p:txBody>
          <a:bodyPr/>
          <a:lstStyle/>
          <a:p>
            <a:pPr>
              <a:lnSpc>
                <a:spcPct val="150000"/>
              </a:lnSpc>
            </a:pPr>
            <a:r>
              <a:rPr lang="zh-CN" altLang="en-US" sz="1800" dirty="0">
                <a:latin typeface="Gill Sans MT" panose="020B0502020104020203" pitchFamily="34" charset="0"/>
              </a:rPr>
              <a:t>为了使得各种硬件后端的计算图层级和算子层级优化成为可能，</a:t>
            </a:r>
            <a:r>
              <a:rPr lang="en-US" altLang="zh-CN" sz="1800" dirty="0">
                <a:latin typeface="Gill Sans MT" panose="020B0502020104020203" pitchFamily="34" charset="0"/>
              </a:rPr>
              <a:t>TVM</a:t>
            </a:r>
            <a:r>
              <a:rPr lang="zh-CN" altLang="en-US" sz="1800" dirty="0">
                <a:latin typeface="Gill Sans MT" panose="020B0502020104020203" pitchFamily="34" charset="0"/>
              </a:rPr>
              <a:t> 从现有框架中取得 </a:t>
            </a:r>
            <a:r>
              <a:rPr lang="en-US" altLang="zh-CN" sz="1800" dirty="0">
                <a:latin typeface="Gill Sans MT" panose="020B0502020104020203" pitchFamily="34" charset="0"/>
              </a:rPr>
              <a:t>DL </a:t>
            </a:r>
            <a:r>
              <a:rPr lang="zh-CN" altLang="en-US" sz="1800" dirty="0">
                <a:latin typeface="Gill Sans MT" panose="020B0502020104020203" pitchFamily="34" charset="0"/>
              </a:rPr>
              <a:t>程序的高层级表示，并产生多硬件平台后端上低层级的优化代码，其目标是展示与人工调优的竞争力。</a:t>
            </a:r>
            <a:endParaRPr lang="zh-CN" altLang="en-US" sz="1200" dirty="0">
              <a:latin typeface="Gill Sans MT" panose="020B0502020104020203" pitchFamily="34" charset="0"/>
            </a:endParaRPr>
          </a:p>
        </p:txBody>
      </p:sp>
    </p:spTree>
    <p:extLst>
      <p:ext uri="{BB962C8B-B14F-4D97-AF65-F5344CB8AC3E}">
        <p14:creationId xmlns:p14="http://schemas.microsoft.com/office/powerpoint/2010/main" val="224732221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4FA340C-CA54-6C45-9FF3-014E4141BCF7}"/>
              </a:ext>
            </a:extLst>
          </p:cNvPr>
          <p:cNvSpPr>
            <a:spLocks noGrp="1"/>
          </p:cNvSpPr>
          <p:nvPr>
            <p:ph type="title"/>
          </p:nvPr>
        </p:nvSpPr>
        <p:spPr/>
        <p:txBody>
          <a:bodyPr/>
          <a:lstStyle/>
          <a:p>
            <a:r>
              <a:rPr kumimoji="1" lang="en-US" altLang="zh-CN" b="0" dirty="0">
                <a:latin typeface="Gill Sans MT" panose="020B0502020104020203" pitchFamily="34" charset="0"/>
              </a:rPr>
              <a:t>TVM</a:t>
            </a:r>
            <a:r>
              <a:rPr kumimoji="1" lang="zh-CN" altLang="en-US" b="0" dirty="0">
                <a:latin typeface="Gill Sans MT" panose="020B0502020104020203" pitchFamily="34" charset="0"/>
              </a:rPr>
              <a:t>：端到端深度学习编译器</a:t>
            </a:r>
            <a:endParaRPr lang="zh-CN" altLang="en-US" dirty="0"/>
          </a:p>
        </p:txBody>
      </p:sp>
      <p:sp>
        <p:nvSpPr>
          <p:cNvPr id="6" name="内容占位符 5">
            <a:extLst>
              <a:ext uri="{FF2B5EF4-FFF2-40B4-BE49-F238E27FC236}">
                <a16:creationId xmlns:a16="http://schemas.microsoft.com/office/drawing/2014/main" id="{8D42A679-22A4-CD48-843E-2FD669FF0720}"/>
              </a:ext>
            </a:extLst>
          </p:cNvPr>
          <p:cNvSpPr>
            <a:spLocks noGrp="1"/>
          </p:cNvSpPr>
          <p:nvPr>
            <p:ph sz="half" idx="1"/>
          </p:nvPr>
        </p:nvSpPr>
        <p:spPr/>
        <p:txBody>
          <a:bodyPr/>
          <a:lstStyle/>
          <a:p>
            <a:pPr>
              <a:lnSpc>
                <a:spcPct val="150000"/>
              </a:lnSpc>
            </a:pPr>
            <a:r>
              <a:rPr lang="en-US" altLang="zh-CN" b="1" dirty="0"/>
              <a:t>TVM</a:t>
            </a:r>
            <a:r>
              <a:rPr lang="zh-CN" altLang="en-US" b="1" dirty="0"/>
              <a:t>：</a:t>
            </a:r>
            <a:r>
              <a:rPr lang="zh-CN" altLang="en-US" dirty="0"/>
              <a:t>分为</a:t>
            </a:r>
            <a:r>
              <a:rPr lang="en-US" altLang="zh-CN" dirty="0"/>
              <a:t>Relay</a:t>
            </a:r>
            <a:r>
              <a:rPr lang="zh-CN" altLang="en-US" dirty="0"/>
              <a:t>和</a:t>
            </a:r>
            <a:r>
              <a:rPr lang="en-US" altLang="zh-CN" dirty="0"/>
              <a:t>TVM</a:t>
            </a:r>
            <a:r>
              <a:rPr lang="zh-CN" altLang="en-US" dirty="0"/>
              <a:t>两层，</a:t>
            </a:r>
            <a:r>
              <a:rPr lang="en-US" altLang="zh-CN" dirty="0"/>
              <a:t>Relay</a:t>
            </a:r>
            <a:r>
              <a:rPr lang="zh-CN" altLang="en-US" dirty="0"/>
              <a:t>关注图层，</a:t>
            </a:r>
            <a:r>
              <a:rPr lang="en-US" altLang="zh-CN" dirty="0"/>
              <a:t>TVM</a:t>
            </a:r>
            <a:r>
              <a:rPr lang="zh-CN" altLang="en-US" dirty="0"/>
              <a:t>关注算子层，拿到前端子图进行优化，</a:t>
            </a:r>
            <a:r>
              <a:rPr lang="en-US" altLang="zh-CN" dirty="0"/>
              <a:t>Relay</a:t>
            </a:r>
            <a:r>
              <a:rPr lang="zh-CN" altLang="en-US" dirty="0"/>
              <a:t>关注算子间融合、</a:t>
            </a:r>
            <a:r>
              <a:rPr lang="en-US" altLang="zh-CN" dirty="0"/>
              <a:t>TVM</a:t>
            </a:r>
            <a:r>
              <a:rPr lang="zh-CN" altLang="en-US" dirty="0"/>
              <a:t>关注新算子和</a:t>
            </a:r>
            <a:r>
              <a:rPr lang="en-US" altLang="zh-CN" dirty="0"/>
              <a:t>kernel</a:t>
            </a:r>
            <a:r>
              <a:rPr lang="zh-CN" altLang="en-US" dirty="0"/>
              <a:t>生成，区别在于</a:t>
            </a:r>
            <a:r>
              <a:rPr lang="en-US" altLang="zh-CN" dirty="0"/>
              <a:t>TVM</a:t>
            </a:r>
            <a:r>
              <a:rPr lang="zh-CN" altLang="en-US" dirty="0"/>
              <a:t> 开放架构，</a:t>
            </a:r>
            <a:r>
              <a:rPr lang="en-US" altLang="zh-CN" dirty="0"/>
              <a:t>Relay</a:t>
            </a:r>
            <a:r>
              <a:rPr lang="zh-CN" altLang="en-US" dirty="0"/>
              <a:t>目标是可以接入各种前端，</a:t>
            </a:r>
            <a:r>
              <a:rPr lang="en-US" altLang="zh-CN" dirty="0"/>
              <a:t>TVM</a:t>
            </a:r>
            <a:r>
              <a:rPr lang="zh-CN" altLang="en-US" dirty="0"/>
              <a:t>也是一个可以独立使用的算子开发和编译的工具，算子实现方面采用 </a:t>
            </a:r>
            <a:r>
              <a:rPr lang="en-US" altLang="zh-CN" dirty="0"/>
              <a:t>Compute</a:t>
            </a:r>
            <a:r>
              <a:rPr lang="zh-CN" altLang="en-US" dirty="0"/>
              <a:t>（设计计算逻辑）和 </a:t>
            </a:r>
            <a:r>
              <a:rPr lang="en-US" altLang="zh-CN" dirty="0"/>
              <a:t>Schedule</a:t>
            </a:r>
            <a:r>
              <a:rPr lang="zh-CN" altLang="en-US" dirty="0"/>
              <a:t>（指定调度优化逻辑）分离方案。</a:t>
            </a:r>
            <a:br>
              <a:rPr lang="zh-CN" altLang="en-US" dirty="0"/>
            </a:br>
            <a:endParaRPr lang="zh-CN" altLang="en-US" dirty="0"/>
          </a:p>
        </p:txBody>
      </p:sp>
      <p:pic>
        <p:nvPicPr>
          <p:cNvPr id="4" name="图片 3">
            <a:extLst>
              <a:ext uri="{FF2B5EF4-FFF2-40B4-BE49-F238E27FC236}">
                <a16:creationId xmlns:a16="http://schemas.microsoft.com/office/drawing/2014/main" id="{7AF82350-7C0E-174B-8A11-A0FBDCDFCC73}"/>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298181" y="3429000"/>
            <a:ext cx="2952328" cy="2952328"/>
          </a:xfrm>
          <a:prstGeom prst="rect">
            <a:avLst/>
          </a:prstGeom>
        </p:spPr>
      </p:pic>
    </p:spTree>
    <p:extLst>
      <p:ext uri="{BB962C8B-B14F-4D97-AF65-F5344CB8AC3E}">
        <p14:creationId xmlns:p14="http://schemas.microsoft.com/office/powerpoint/2010/main" val="237483834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F84CA19-5687-D44B-A550-0386F1E4D0C4}"/>
              </a:ext>
            </a:extLst>
          </p:cNvPr>
          <p:cNvSpPr>
            <a:spLocks noGrp="1"/>
          </p:cNvSpPr>
          <p:nvPr>
            <p:ph type="title"/>
          </p:nvPr>
        </p:nvSpPr>
        <p:spPr/>
        <p:txBody>
          <a:bodyPr/>
          <a:lstStyle/>
          <a:p>
            <a:r>
              <a:rPr lang="en-US" altLang="zh-CN" b="0" cap="all" dirty="0"/>
              <a:t>TENSOR COMPREHENSIONS</a:t>
            </a:r>
            <a:r>
              <a:rPr lang="zh-CN" altLang="en-US" b="0" dirty="0"/>
              <a:t>：神经网络语言编译器</a:t>
            </a:r>
            <a:endParaRPr lang="en-US" altLang="zh-CN" b="0" dirty="0"/>
          </a:p>
        </p:txBody>
      </p:sp>
      <p:sp>
        <p:nvSpPr>
          <p:cNvPr id="6" name="内容占位符 5">
            <a:extLst>
              <a:ext uri="{FF2B5EF4-FFF2-40B4-BE49-F238E27FC236}">
                <a16:creationId xmlns:a16="http://schemas.microsoft.com/office/drawing/2014/main" id="{B2449C57-E83F-254B-868C-4FAB76C83093}"/>
              </a:ext>
            </a:extLst>
          </p:cNvPr>
          <p:cNvSpPr>
            <a:spLocks noGrp="1"/>
          </p:cNvSpPr>
          <p:nvPr>
            <p:ph sz="half" idx="1"/>
          </p:nvPr>
        </p:nvSpPr>
        <p:spPr/>
        <p:txBody>
          <a:bodyPr/>
          <a:lstStyle/>
          <a:p>
            <a:pPr>
              <a:lnSpc>
                <a:spcPct val="150000"/>
              </a:lnSpc>
            </a:pPr>
            <a:r>
              <a:rPr lang="en-US" altLang="zh-CN" dirty="0"/>
              <a:t>TensorComprehensions </a:t>
            </a:r>
            <a:r>
              <a:rPr lang="zh-CN" altLang="en-US" dirty="0"/>
              <a:t>是一种可以构建 </a:t>
            </a:r>
            <a:r>
              <a:rPr lang="en-US" altLang="zh-CN" dirty="0"/>
              <a:t>just in time(JIT)</a:t>
            </a:r>
            <a:r>
              <a:rPr lang="zh-CN" altLang="en-US" dirty="0"/>
              <a:t>系统的语言</a:t>
            </a:r>
            <a:r>
              <a:rPr lang="en-US" altLang="zh-CN" dirty="0"/>
              <a:t>,</a:t>
            </a:r>
            <a:r>
              <a:rPr lang="zh-CN" altLang="en-US" dirty="0"/>
              <a:t>程序员可通过该语言用高级编程语言去高效的实现 </a:t>
            </a:r>
            <a:r>
              <a:rPr lang="en-US" altLang="zh-CN" dirty="0"/>
              <a:t>GPU </a:t>
            </a:r>
            <a:r>
              <a:rPr lang="zh-CN" altLang="en-US" dirty="0"/>
              <a:t>等底层代码。</a:t>
            </a:r>
            <a:endParaRPr lang="zh-CN" altLang="en-US" sz="1800" dirty="0"/>
          </a:p>
        </p:txBody>
      </p:sp>
      <p:pic>
        <p:nvPicPr>
          <p:cNvPr id="2" name="图片 1">
            <a:extLst>
              <a:ext uri="{FF2B5EF4-FFF2-40B4-BE49-F238E27FC236}">
                <a16:creationId xmlns:a16="http://schemas.microsoft.com/office/drawing/2014/main" id="{46E42C1D-2102-7142-96B7-65D7092420B7}"/>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51924" y="3212976"/>
            <a:ext cx="10706893" cy="1979585"/>
          </a:xfrm>
          <a:prstGeom prst="rect">
            <a:avLst/>
          </a:prstGeom>
        </p:spPr>
      </p:pic>
    </p:spTree>
    <p:extLst>
      <p:ext uri="{BB962C8B-B14F-4D97-AF65-F5344CB8AC3E}">
        <p14:creationId xmlns:p14="http://schemas.microsoft.com/office/powerpoint/2010/main" val="230195130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30680</TotalTime>
  <Words>2490</Words>
  <Application>Microsoft Macintosh PowerPoint</Application>
  <PresentationFormat>自定义</PresentationFormat>
  <Paragraphs>133</Paragraphs>
  <Slides>37</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37</vt:i4>
      </vt:variant>
    </vt:vector>
  </HeadingPairs>
  <TitlesOfParts>
    <vt:vector size="56"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AI编译器系列</vt:lpstr>
      <vt:lpstr>PowerPoint 演示文稿</vt:lpstr>
      <vt:lpstr>PowerPoint 演示文稿</vt:lpstr>
      <vt:lpstr>The Deep Learning Compiler: A Comprehensive Survey</vt:lpstr>
      <vt:lpstr>XLA：优化机器学习编译器</vt:lpstr>
      <vt:lpstr>XLA：优化机器学习编译器</vt:lpstr>
      <vt:lpstr>TVM：端到端深度学习编译器</vt:lpstr>
      <vt:lpstr>TVM：端到端深度学习编译器</vt:lpstr>
      <vt:lpstr>TENSOR COMPREHENSIONS：神经网络语言编译器</vt:lpstr>
      <vt:lpstr>TENSOR COMPREHENSIONS：神经网络语言编译器</vt:lpstr>
      <vt:lpstr>nGraph：兼容所有框架的深度学习系统编译器</vt:lpstr>
      <vt:lpstr>AI 编译器的输入：计算图</vt:lpstr>
      <vt:lpstr>计算图的产生：AI框架</vt:lpstr>
      <vt:lpstr>PowerPoint 演示文稿</vt:lpstr>
      <vt:lpstr>Challenge</vt:lpstr>
      <vt:lpstr>Challenge I: Dynamic shape</vt:lpstr>
      <vt:lpstr>Challenge I: Python Static 静态化</vt:lpstr>
      <vt:lpstr>Challenge I: Python Static 静态化</vt:lpstr>
      <vt:lpstr>Challenge I: Python Static 静态化</vt:lpstr>
      <vt:lpstr>Challenge I: Python Static 静态化</vt:lpstr>
      <vt:lpstr>Challenge I: Python Static 静态化</vt:lpstr>
      <vt:lpstr>Challenge II: Toward DSA</vt:lpstr>
      <vt:lpstr>Challenge II: Toward DSA</vt:lpstr>
      <vt:lpstr>Challenge II: Toward DSA</vt:lpstr>
      <vt:lpstr>Challenge III: Specific Optimizations </vt:lpstr>
      <vt:lpstr>Challenge III: Specific Optimizations</vt:lpstr>
      <vt:lpstr>Challenge IIII: 易用性与性能兼顾</vt:lpstr>
      <vt:lpstr>Challenge IIII: 易用性与性能兼顾</vt:lpstr>
      <vt:lpstr>Challenge IIII:易用性与性能兼顾</vt:lpstr>
      <vt:lpstr>Challenge IIII:易用性与性能兼顾</vt:lpstr>
      <vt:lpstr>Challenge IIII:易用性与性能兼顾</vt:lpstr>
      <vt:lpstr>Question?</vt:lpstr>
      <vt:lpstr>Question?</vt:lpstr>
      <vt:lpstr>Question?</vt:lpstr>
      <vt:lpstr>PowerPoint 演示文稿</vt:lpstr>
      <vt:lpstr>Future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4836</cp:revision>
  <dcterms:created xsi:type="dcterms:W3CDTF">2015-01-14T10:38:57Z</dcterms:created>
  <dcterms:modified xsi:type="dcterms:W3CDTF">2022-11-30T10:32:42Z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